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5" r:id="rId3"/>
    <p:sldId id="266" r:id="rId4"/>
    <p:sldId id="256" r:id="rId5"/>
    <p:sldId id="268" r:id="rId6"/>
    <p:sldId id="269" r:id="rId7"/>
    <p:sldId id="270" r:id="rId8"/>
    <p:sldId id="309" r:id="rId9"/>
    <p:sldId id="316" r:id="rId10"/>
    <p:sldId id="290" r:id="rId11"/>
    <p:sldId id="291" r:id="rId12"/>
    <p:sldId id="323" r:id="rId13"/>
    <p:sldId id="324" r:id="rId14"/>
    <p:sldId id="278" r:id="rId15"/>
    <p:sldId id="279" r:id="rId16"/>
    <p:sldId id="273" r:id="rId17"/>
    <p:sldId id="274" r:id="rId18"/>
    <p:sldId id="275" r:id="rId19"/>
    <p:sldId id="276" r:id="rId20"/>
    <p:sldId id="311" r:id="rId21"/>
    <p:sldId id="280" r:id="rId22"/>
    <p:sldId id="277" r:id="rId23"/>
    <p:sldId id="310" r:id="rId24"/>
    <p:sldId id="312" r:id="rId25"/>
    <p:sldId id="288" r:id="rId26"/>
    <p:sldId id="282" r:id="rId27"/>
    <p:sldId id="287" r:id="rId28"/>
    <p:sldId id="283" r:id="rId29"/>
    <p:sldId id="330" r:id="rId30"/>
    <p:sldId id="285" r:id="rId31"/>
    <p:sldId id="327" r:id="rId32"/>
    <p:sldId id="293" r:id="rId33"/>
    <p:sldId id="300" r:id="rId34"/>
    <p:sldId id="322" r:id="rId35"/>
    <p:sldId id="301" r:id="rId36"/>
    <p:sldId id="320" r:id="rId37"/>
    <p:sldId id="303" r:id="rId38"/>
    <p:sldId id="317" r:id="rId39"/>
    <p:sldId id="304" r:id="rId40"/>
    <p:sldId id="306" r:id="rId41"/>
    <p:sldId id="289" r:id="rId42"/>
    <p:sldId id="331" r:id="rId43"/>
    <p:sldId id="329" r:id="rId44"/>
    <p:sldId id="314" r:id="rId45"/>
  </p:sldIdLst>
  <p:sldSz cx="9144000" cy="6858000" type="screen4x3"/>
  <p:notesSz cx="6858000" cy="9144000"/>
  <p:custDataLst>
    <p:tags r:id="rId46"/>
  </p:custDataLst>
  <p:defaultTextStyle>
    <a:defPPr>
      <a:defRPr lang="ru-RU">
        <a:effectLst/>
      </a:defRPr>
    </a:defPPr>
    <a:lvl1pPr marL="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A900"/>
    <a:srgbClr val="006600"/>
    <a:srgbClr val="D09E00"/>
    <a:srgbClr val="008FFA"/>
    <a:srgbClr val="00D05E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4579" autoAdjust="0"/>
  </p:normalViewPr>
  <p:slideViewPr>
    <p:cSldViewPr>
      <p:cViewPr varScale="1">
        <p:scale>
          <a:sx n="69" d="100"/>
          <a:sy n="69" d="100"/>
        </p:scale>
        <p:origin x="160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58858859539032"/>
          <c:y val="0.11252234876155853"/>
          <c:w val="0.55784976482391357"/>
          <c:h val="0.8114151954650878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19050">
              <a:solidFill>
                <a:schemeClr val="bg1"/>
              </a:solidFill>
            </a:ln>
            <a:effectLst/>
          </c:spPr>
          <c:cat>
            <c:strRef>
              <c:f>Лист1!$A$2:$A$12</c:f>
              <c:strCache>
                <c:ptCount val="11"/>
                <c:pt idx="0">
                  <c:v>промышелнность</c:v>
                </c:pt>
                <c:pt idx="1">
                  <c:v>здравоохранение</c:v>
                </c:pt>
                <c:pt idx="2">
                  <c:v>торговля</c:v>
                </c:pt>
                <c:pt idx="3">
                  <c:v>культура и спорт</c:v>
                </c:pt>
                <c:pt idx="4">
                  <c:v>образование</c:v>
                </c:pt>
                <c:pt idx="5">
                  <c:v>транспорт и связь</c:v>
                </c:pt>
                <c:pt idx="6">
                  <c:v>прочие</c:v>
                </c:pt>
                <c:pt idx="7">
                  <c:v>услуги</c:v>
                </c:pt>
                <c:pt idx="8">
                  <c:v>тр мигранты</c:v>
                </c:pt>
                <c:pt idx="9">
                  <c:v>строительство    2%</c:v>
                </c:pt>
                <c:pt idx="10">
                  <c:v>АПК</c:v>
                </c:pt>
              </c:strCache>
            </c:strRef>
          </c:cat>
          <c:val>
            <c:numRef>
              <c:f>Лист1!$B$2:$B$12</c:f>
              <c:numCache>
                <c:formatCode>0.00%</c:formatCode>
                <c:ptCount val="11"/>
                <c:pt idx="0">
                  <c:v>0.14000000000000001</c:v>
                </c:pt>
                <c:pt idx="1">
                  <c:v>2.3E-2</c:v>
                </c:pt>
                <c:pt idx="2">
                  <c:v>8.3000000000000004E-2</c:v>
                </c:pt>
                <c:pt idx="3">
                  <c:v>0.02</c:v>
                </c:pt>
                <c:pt idx="4">
                  <c:v>9.6000000000000002E-2</c:v>
                </c:pt>
                <c:pt idx="5">
                  <c:v>0.01</c:v>
                </c:pt>
                <c:pt idx="6">
                  <c:v>0.311</c:v>
                </c:pt>
                <c:pt idx="7">
                  <c:v>0.01</c:v>
                </c:pt>
                <c:pt idx="8">
                  <c:v>0.21</c:v>
                </c:pt>
                <c:pt idx="9">
                  <c:v>0.02</c:v>
                </c:pt>
                <c:pt idx="10">
                  <c:v>7.6999999999999999E-2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2E-48BF-88F4-40070636AB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8"/>
      </c:doughnutChart>
    </c:plotArea>
    <c:plotVisOnly val="1"/>
    <c:dispBlanksAs val="gap"/>
    <c:showDLblsOverMax val="0"/>
  </c:chart>
  <c:txPr>
    <a:bodyPr/>
    <a:lstStyle/>
    <a:p>
      <a:pPr>
        <a:defRPr sz="1800">
          <a:effectLst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  <a:effectLst/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9667027592659"/>
          <c:y val="0.20252473652362823"/>
          <c:w val="0.89000564813613892"/>
          <c:h val="0.60908168554306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Volume of shipped products, million rubles.</c:v>
                </c:pt>
              </c:strCache>
            </c:strRef>
          </c:tx>
          <c:spPr>
            <a:solidFill>
              <a:srgbClr val="00B0F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  <a:extrusionClr>
                <a:prstClr val="black"/>
              </a:extrusionClr>
              <a:contourClr>
                <a:prstClr val="black"/>
              </a:contourClr>
            </a:sp3d>
          </c:spPr>
          <c:invertIfNegative val="0"/>
          <c:dLbls>
            <c:dLbl>
              <c:idx val="0"/>
              <c:layout>
                <c:manualLayout>
                  <c:x val="1.0840091854333878E-2"/>
                  <c:y val="-3.1908884644508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C2-4392-8944-9C89B68C8CA0}"/>
                </c:ext>
              </c:extLst>
            </c:dLbl>
            <c:dLbl>
              <c:idx val="1"/>
              <c:layout>
                <c:manualLayout>
                  <c:x val="1.3008110225200653E-2"/>
                  <c:y val="-4.10257056355476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C2-4392-8944-9C89B68C8CA0}"/>
                </c:ext>
              </c:extLst>
            </c:dLbl>
            <c:dLbl>
              <c:idx val="2"/>
              <c:layout>
                <c:manualLayout>
                  <c:x val="2.8184222057461739E-2"/>
                  <c:y val="-5.03487288951873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C2-4392-8944-9C89B68C8CA0}"/>
                </c:ext>
              </c:extLst>
            </c:dLbl>
            <c:dLbl>
              <c:idx val="3"/>
              <c:layout>
                <c:manualLayout>
                  <c:x val="1.951216533780098E-2"/>
                  <c:y val="-3.6467295140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C2-4392-8944-9C89B68C8CA0}"/>
                </c:ext>
              </c:extLst>
            </c:dLbl>
            <c:dLbl>
              <c:idx val="4"/>
              <c:layout>
                <c:manualLayout>
                  <c:x val="8.6720734834671021E-3"/>
                  <c:y val="-3.6467295140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DC2-4392-8944-9C89B68C8C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2155.1</c:v>
                </c:pt>
                <c:pt idx="1">
                  <c:v>2646</c:v>
                </c:pt>
                <c:pt idx="2">
                  <c:v>3021</c:v>
                </c:pt>
                <c:pt idx="3">
                  <c:v>3302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DC2-4392-8944-9C89B68C8C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340851256"/>
        <c:axId val="340845768"/>
        <c:axId val="0"/>
      </c:bar3DChart>
      <c:catAx>
        <c:axId val="340851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340845768"/>
        <c:crosses val="autoZero"/>
        <c:auto val="0"/>
        <c:lblAlgn val="ctr"/>
        <c:lblOffset val="100"/>
        <c:noMultiLvlLbl val="0"/>
      </c:catAx>
      <c:valAx>
        <c:axId val="3408457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08512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"/>
          <c:w val="0.80812817811965942"/>
          <c:h val="0.23589219152927399"/>
        </c:manualLayout>
      </c:layout>
      <c:overlay val="0"/>
      <c:spPr>
        <a:noFill/>
        <a:effectLst/>
      </c:spPr>
      <c:txPr>
        <a:bodyPr/>
        <a:lstStyle/>
        <a:p>
          <a:pPr>
            <a:defRPr sz="1200" b="1" u="none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effectLst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  <a:effectLst/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9667027592659"/>
          <c:y val="0.20252473652362823"/>
          <c:w val="0.89000564813613892"/>
          <c:h val="0.6342368125915527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Gross territorial product dynamics,
million rubles</c:v>
                </c:pt>
              </c:strCache>
            </c:strRef>
          </c:tx>
          <c:spPr>
            <a:solidFill>
              <a:srgbClr val="00B0F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  <a:extrusionClr>
                <a:prstClr val="black"/>
              </a:extrusionClr>
              <a:contourClr>
                <a:prstClr val="black"/>
              </a:contourClr>
            </a:sp3d>
          </c:spPr>
          <c:invertIfNegative val="0"/>
          <c:dLbls>
            <c:dLbl>
              <c:idx val="0"/>
              <c:layout>
                <c:manualLayout>
                  <c:x val="1.0840091854333878E-2"/>
                  <c:y val="-3.1908884644508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A20-46A8-86D8-B30D620EDF0C}"/>
                </c:ext>
              </c:extLst>
            </c:dLbl>
            <c:dLbl>
              <c:idx val="1"/>
              <c:layout>
                <c:manualLayout>
                  <c:x val="1.3008110225200653E-2"/>
                  <c:y val="-4.10257056355476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20-46A8-86D8-B30D620EDF0C}"/>
                </c:ext>
              </c:extLst>
            </c:dLbl>
            <c:dLbl>
              <c:idx val="2"/>
              <c:layout>
                <c:manualLayout>
                  <c:x val="2.8184222057461739E-2"/>
                  <c:y val="-5.03487288951873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A20-46A8-86D8-B30D620EDF0C}"/>
                </c:ext>
              </c:extLst>
            </c:dLbl>
            <c:dLbl>
              <c:idx val="3"/>
              <c:layout>
                <c:manualLayout>
                  <c:x val="1.951216533780098E-2"/>
                  <c:y val="-3.6467295140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20-46A8-86D8-B30D620EDF0C}"/>
                </c:ext>
              </c:extLst>
            </c:dLbl>
            <c:dLbl>
              <c:idx val="4"/>
              <c:layout>
                <c:manualLayout>
                  <c:x val="8.6720734834671021E-3"/>
                  <c:y val="-3.6467295140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A20-46A8-86D8-B30D620EDF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8257.7000000000007</c:v>
                </c:pt>
                <c:pt idx="1">
                  <c:v>9605.6</c:v>
                </c:pt>
                <c:pt idx="2">
                  <c:v>10892.1</c:v>
                </c:pt>
                <c:pt idx="3">
                  <c:v>11700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A20-46A8-86D8-B30D620EDF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340848512"/>
        <c:axId val="340849296"/>
        <c:axId val="0"/>
      </c:bar3DChart>
      <c:catAx>
        <c:axId val="34084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340849296"/>
        <c:crosses val="autoZero"/>
        <c:auto val="0"/>
        <c:lblAlgn val="ctr"/>
        <c:lblOffset val="100"/>
        <c:noMultiLvlLbl val="0"/>
      </c:catAx>
      <c:valAx>
        <c:axId val="3408492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084851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9.3680748250335455E-5"/>
          <c:w val="0.94520378112792969"/>
          <c:h val="0.19144788384437561"/>
        </c:manualLayout>
      </c:layout>
      <c:overlay val="0"/>
      <c:spPr>
        <a:noFill/>
        <a:effectLst/>
      </c:spPr>
      <c:txPr>
        <a:bodyPr/>
        <a:lstStyle/>
        <a:p>
          <a:pPr>
            <a:defRPr sz="1200" b="1" u="none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effectLst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  <a:effectLst/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9667027592659"/>
          <c:y val="0.20252473652362823"/>
          <c:w val="0.89000564813613892"/>
          <c:h val="0.60908168554306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Investment in fixed asset dynamics,
million rubles</c:v>
                </c:pt>
              </c:strCache>
            </c:strRef>
          </c:tx>
          <c:spPr>
            <a:solidFill>
              <a:srgbClr val="00B0F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  <a:extrusionClr>
                <a:prstClr val="black"/>
              </a:extrusionClr>
              <a:contourClr>
                <a:prstClr val="black"/>
              </a:contourClr>
            </a:sp3d>
          </c:spPr>
          <c:invertIfNegative val="0"/>
          <c:dLbls>
            <c:dLbl>
              <c:idx val="0"/>
              <c:layout>
                <c:manualLayout>
                  <c:x val="1.0840091854333878E-2"/>
                  <c:y val="-3.1908884644508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36-4187-A3DB-73CFB870E612}"/>
                </c:ext>
              </c:extLst>
            </c:dLbl>
            <c:dLbl>
              <c:idx val="1"/>
              <c:layout>
                <c:manualLayout>
                  <c:x val="1.3008110225200653E-2"/>
                  <c:y val="-4.10257056355476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36-4187-A3DB-73CFB870E612}"/>
                </c:ext>
              </c:extLst>
            </c:dLbl>
            <c:dLbl>
              <c:idx val="2"/>
              <c:layout>
                <c:manualLayout>
                  <c:x val="2.8184222057461739E-2"/>
                  <c:y val="-5.03487288951873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436-4187-A3DB-73CFB870E612}"/>
                </c:ext>
              </c:extLst>
            </c:dLbl>
            <c:dLbl>
              <c:idx val="3"/>
              <c:layout>
                <c:manualLayout>
                  <c:x val="1.951216533780098E-2"/>
                  <c:y val="-3.6467295140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436-4187-A3DB-73CFB870E612}"/>
                </c:ext>
              </c:extLst>
            </c:dLbl>
            <c:dLbl>
              <c:idx val="4"/>
              <c:layout>
                <c:manualLayout>
                  <c:x val="8.6720734834671021E-3"/>
                  <c:y val="-3.6467295140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436-4187-A3DB-73CFB870E6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1995.1</c:v>
                </c:pt>
                <c:pt idx="1">
                  <c:v>2886</c:v>
                </c:pt>
                <c:pt idx="2">
                  <c:v>3145.7</c:v>
                </c:pt>
                <c:pt idx="3">
                  <c:v>3307.8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436-4187-A3DB-73CFB870E6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340848904"/>
        <c:axId val="340850080"/>
        <c:axId val="0"/>
      </c:bar3DChart>
      <c:catAx>
        <c:axId val="340848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340850080"/>
        <c:crosses val="autoZero"/>
        <c:auto val="0"/>
        <c:lblAlgn val="ctr"/>
        <c:lblOffset val="100"/>
        <c:noMultiLvlLbl val="0"/>
      </c:catAx>
      <c:valAx>
        <c:axId val="3408500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08489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9.3680748250335455E-5"/>
          <c:w val="0.8278203010559082"/>
          <c:h val="0.21993289887905121"/>
        </c:manualLayout>
      </c:layout>
      <c:overlay val="0"/>
      <c:spPr>
        <a:noFill/>
        <a:effectLst/>
      </c:spPr>
      <c:txPr>
        <a:bodyPr/>
        <a:lstStyle/>
        <a:p>
          <a:pPr>
            <a:defRPr sz="1200" b="1" u="none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effectLst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+mn-ea"/>
                <a:cs typeface="+mn-cs"/>
              </a:defRPr>
            </a:pPr>
            <a:r>
              <a:rPr lang="ru-RU" sz="12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357</a:t>
            </a:r>
            <a:r>
              <a:rPr lang="ru-RU" sz="1200" b="1" baseline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 предприятий</a:t>
            </a:r>
            <a:endParaRPr lang="ru-RU" sz="1200" b="1">
              <a:solidFill>
                <a:schemeClr val="tx2">
                  <a:lumMod val="75000"/>
                </a:schemeClr>
              </a:solidFill>
              <a:effectLst/>
              <a:latin typeface="+mj-lt"/>
            </a:endParaRPr>
          </a:p>
        </c:rich>
      </c:tx>
      <c:layout>
        <c:manualLayout>
          <c:xMode val="edge"/>
          <c:yMode val="edge"/>
          <c:x val="0.42526361346244812"/>
          <c:y val="2.074958942830562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5702628493309021"/>
          <c:y val="0.17680409550666809"/>
          <c:w val="0.42041510343551636"/>
          <c:h val="0.70453572273254395"/>
        </c:manualLayout>
      </c:layout>
      <c:pieChart>
        <c:varyColors val="1"/>
        <c:ser>
          <c:idx val="0"/>
          <c:order val="0"/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AFF-4ABA-8F47-49DFABF2762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AFF-4ABA-8F47-49DFABF27623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AFF-4ABA-8F47-49DFABF27623}"/>
              </c:ext>
            </c:extLst>
          </c:dPt>
          <c:dLbls>
            <c:dLbl>
              <c:idx val="2"/>
              <c:layout>
                <c:manualLayout>
                  <c:x val="0.10511720925569534"/>
                  <c:y val="-0.2364539951086044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AFF-4ABA-8F47-49DFABF276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Лист1!$B$4:$D$4</c:f>
              <c:strCache>
                <c:ptCount val="3"/>
                <c:pt idx="0">
                  <c:v>large</c:v>
                </c:pt>
                <c:pt idx="1">
                  <c:v>average</c:v>
                </c:pt>
                <c:pt idx="2">
                  <c:v>small</c:v>
                </c:pt>
              </c:strCache>
            </c:strRef>
          </c:cat>
          <c:val>
            <c:numRef>
              <c:f>Лист1!$B$5:$D$5</c:f>
              <c:numCache>
                <c:formatCode>General</c:formatCode>
                <c:ptCount val="3"/>
                <c:pt idx="0">
                  <c:v>60</c:v>
                </c:pt>
                <c:pt idx="1">
                  <c:v>3</c:v>
                </c:pt>
                <c:pt idx="2">
                  <c:v>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AFF-4ABA-8F47-49DFABF276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207149982452393"/>
          <c:y val="0.39454284310340881"/>
          <c:w val="0.20383614301681519"/>
          <c:h val="0.348250538110733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effectLst/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279327511787415E-2"/>
          <c:y val="0.12611517310142517"/>
          <c:w val="0.50378906726837158"/>
          <c:h val="0.663821518421173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Sales</c:v>
                </c:pt>
              </c:strCache>
            </c:strRef>
          </c:tx>
          <c:explosion val="3"/>
          <c:cat>
            <c:strRef>
              <c:f>Лист1!$A$2:$A$12</c:f>
              <c:strCache>
                <c:ptCount val="11"/>
                <c:pt idx="0">
                  <c:v>State support of investment activities</c:v>
                </c:pt>
                <c:pt idx="1">
                  <c:v>A city with a growing economy and favorable investment climate</c:v>
                </c:pt>
                <c:pt idx="2">
                  <c:v>Political and economic stability of the region</c:v>
                </c:pt>
                <c:pt idx="3">
                  <c:v>Availability of natural resources</c:v>
                </c:pt>
                <c:pt idx="4">
                  <c:v>The most important transport hub of the republic's northeast</c:v>
                </c:pt>
                <c:pt idx="5">
                  <c:v>Favorable geographical location</c:v>
                </c:pt>
                <c:pt idx="6">
                  <c:v>Balanced social sphere</c:v>
                </c:pt>
                <c:pt idx="7">
                  <c:v>Relatively inexpensive level of labor resources</c:v>
                </c:pt>
                <c:pt idx="8">
                  <c:v>Dynamically developing consumer market</c:v>
                </c:pt>
                <c:pt idx="9">
                  <c:v>Availability of free land for investment</c:v>
                </c:pt>
                <c:pt idx="10">
                  <c:v>Identifiability and availability of export-oriented enterprises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39-44F6-9D7A-C332A0169B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2797478437423706"/>
          <c:y val="3.1027553603053093E-2"/>
          <c:w val="0.44391697645187378"/>
          <c:h val="0.95469820499420166"/>
        </c:manualLayout>
      </c:layout>
      <c:overlay val="0"/>
      <c:txPr>
        <a:bodyPr/>
        <a:lstStyle/>
        <a:p>
          <a:pPr>
            <a:defRPr sz="1400" b="1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effectLst/>
  </c:spPr>
  <c:txPr>
    <a:bodyPr/>
    <a:lstStyle/>
    <a:p>
      <a:pPr>
        <a:defRPr sz="1800">
          <a:effectLst/>
        </a:defRPr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0.44353</cdr:x>
      <cdr:y>0.00139</cdr:y>
    </cdr:from>
    <cdr:to>
      <cdr:x>0.60543</cdr:x>
      <cdr:y>0.11889</cdr:y>
    </cdr:to>
    <cdr:sp macro="" textlink="">
      <cdr:nvSpPr>
        <cdr:cNvPr id="2" name="TextBox 17"/>
        <cdr:cNvSpPr txBox="1"/>
      </cdr:nvSpPr>
      <cdr:spPr>
        <a:xfrm xmlns:a="http://schemas.openxmlformats.org/drawingml/2006/main">
          <a:off x="4055604" y="8765"/>
          <a:ext cx="1480423" cy="738664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>
              <a:effectLst/>
            </a:defRPr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9pPr>
        </a:lstStyle>
        <a:p xmlns:a="http://schemas.openxmlformats.org/drawingml/2006/main">
          <a:pPr algn="ctr">
            <a:defRPr smtId="4294967295">
              <a:solidFill>
                <a:prstClr val="black"/>
              </a:solidFill>
              <a:effectLst/>
            </a:defRPr>
          </a:pPr>
          <a:r>
            <a:rPr lang="ru-RU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7,7%</a:t>
          </a:r>
        </a:p>
        <a:p xmlns:a="http://schemas.openxmlformats.org/drawingml/2006/main">
          <a:pPr algn="ctr">
            <a:defRPr smtId="4294967295">
              <a:solidFill>
                <a:prstClr val="black"/>
              </a:solidFill>
              <a:effectLst/>
            </a:defRPr>
          </a:pPr>
          <a:r>
            <a:rPr lang="en-US" sz="1400" b="1" dirty="0" err="1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agroindustrial</a:t>
          </a:r>
          <a:r>
            <a:rPr lang="en-US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complex</a:t>
          </a:r>
          <a:r>
            <a:rPr lang="ru-RU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endParaRPr lang="ru-RU" sz="1400" b="1" dirty="0" smtClean="0"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0.65487</cdr:x>
      <cdr:y>0.04556</cdr:y>
    </cdr:from>
    <cdr:to>
      <cdr:x>0.86105</cdr:x>
      <cdr:y>0.12879</cdr:y>
    </cdr:to>
    <cdr:sp macro="" textlink="">
      <cdr:nvSpPr>
        <cdr:cNvPr id="3" name="TextBox 17"/>
        <cdr:cNvSpPr txBox="1"/>
      </cdr:nvSpPr>
      <cdr:spPr>
        <a:xfrm xmlns:a="http://schemas.openxmlformats.org/drawingml/2006/main">
          <a:off x="5988131" y="286414"/>
          <a:ext cx="1885310" cy="523227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>
              <a:effectLst/>
            </a:defRPr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9pPr>
        </a:lstStyle>
        <a:p xmlns:a="http://schemas.openxmlformats.org/drawingml/2006/main">
          <a:pPr algn="ctr">
            <a:defRPr smtId="4294967295">
              <a:solidFill>
                <a:prstClr val="black"/>
              </a:solidFill>
              <a:effectLst/>
            </a:defRPr>
          </a:pPr>
          <a:r>
            <a:rPr lang="ru-RU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14%</a:t>
          </a:r>
        </a:p>
        <a:p xmlns:a="http://schemas.openxmlformats.org/drawingml/2006/main">
          <a:pPr algn="ctr">
            <a:defRPr smtId="4294967295">
              <a:solidFill>
                <a:prstClr val="black"/>
              </a:solidFill>
              <a:effectLst/>
            </a:defRPr>
          </a:pPr>
          <a:r>
            <a:rPr lang="en-US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industry</a:t>
          </a:r>
          <a:r>
            <a:rPr lang="ru-RU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endParaRPr lang="ru-RU" sz="1400" b="1" dirty="0" smtClean="0"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0.77163</cdr:x>
      <cdr:y>0.16839</cdr:y>
    </cdr:from>
    <cdr:to>
      <cdr:x>0.96294</cdr:x>
      <cdr:y>0.25162</cdr:y>
    </cdr:to>
    <cdr:sp macro="" textlink="">
      <cdr:nvSpPr>
        <cdr:cNvPr id="4" name="TextBox 17"/>
        <cdr:cNvSpPr txBox="1"/>
      </cdr:nvSpPr>
      <cdr:spPr>
        <a:xfrm xmlns:a="http://schemas.openxmlformats.org/drawingml/2006/main">
          <a:off x="7055785" y="1058587"/>
          <a:ext cx="1749338" cy="523227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>
              <a:effectLst/>
            </a:defRPr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9pPr>
        </a:lstStyle>
        <a:p xmlns:a="http://schemas.openxmlformats.org/drawingml/2006/main">
          <a:pPr algn="ctr">
            <a:defRPr smtId="4294967295">
              <a:solidFill>
                <a:prstClr val="black"/>
              </a:solidFill>
              <a:effectLst/>
            </a:defRPr>
          </a:pPr>
          <a:r>
            <a:rPr lang="ru-RU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2,3%</a:t>
          </a:r>
        </a:p>
        <a:p xmlns:a="http://schemas.openxmlformats.org/drawingml/2006/main">
          <a:pPr algn="ctr">
            <a:defRPr smtId="4294967295">
              <a:solidFill>
                <a:prstClr val="black"/>
              </a:solidFill>
              <a:effectLst/>
            </a:defRPr>
          </a:pPr>
          <a:r>
            <a:rPr lang="en-US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healthcare</a:t>
          </a:r>
          <a:r>
            <a:rPr lang="ru-RU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endParaRPr lang="ru-RU" sz="1400" b="1" dirty="0" smtClean="0"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0.81662</cdr:x>
      <cdr:y>0.29702</cdr:y>
    </cdr:from>
    <cdr:to>
      <cdr:x>0.96506</cdr:x>
      <cdr:y>0.38025</cdr:y>
    </cdr:to>
    <cdr:sp macro="" textlink="">
      <cdr:nvSpPr>
        <cdr:cNvPr id="5" name="TextBox 17"/>
        <cdr:cNvSpPr txBox="1"/>
      </cdr:nvSpPr>
      <cdr:spPr>
        <a:xfrm xmlns:a="http://schemas.openxmlformats.org/drawingml/2006/main">
          <a:off x="7467173" y="1867222"/>
          <a:ext cx="1357336" cy="523227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>
              <a:effectLst/>
            </a:defRPr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9pPr>
        </a:lstStyle>
        <a:p xmlns:a="http://schemas.openxmlformats.org/drawingml/2006/main">
          <a:pPr algn="ctr">
            <a:defRPr smtId="4294967295">
              <a:solidFill>
                <a:prstClr val="black"/>
              </a:solidFill>
              <a:effectLst/>
            </a:defRPr>
          </a:pPr>
          <a:r>
            <a:rPr lang="ru-RU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8,3%</a:t>
          </a:r>
        </a:p>
        <a:p xmlns:a="http://schemas.openxmlformats.org/drawingml/2006/main">
          <a:pPr algn="ctr">
            <a:defRPr smtId="4294967295">
              <a:solidFill>
                <a:prstClr val="black"/>
              </a:solidFill>
              <a:effectLst/>
            </a:defRPr>
          </a:pPr>
          <a:r>
            <a:rPr lang="en-US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trade</a:t>
          </a:r>
          <a:r>
            <a:rPr lang="ru-RU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endParaRPr lang="ru-RU" sz="1400" b="1" dirty="0" smtClean="0"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0.83029</cdr:x>
      <cdr:y>0.48479</cdr:y>
    </cdr:from>
    <cdr:to>
      <cdr:x>0.97873</cdr:x>
      <cdr:y>0.60229</cdr:y>
    </cdr:to>
    <cdr:sp macro="" textlink="">
      <cdr:nvSpPr>
        <cdr:cNvPr id="6" name="TextBox 17"/>
        <cdr:cNvSpPr txBox="1"/>
      </cdr:nvSpPr>
      <cdr:spPr>
        <a:xfrm xmlns:a="http://schemas.openxmlformats.org/drawingml/2006/main">
          <a:off x="7592160" y="3047622"/>
          <a:ext cx="1357336" cy="738664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>
              <a:effectLst/>
            </a:defRPr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9pPr>
        </a:lstStyle>
        <a:p xmlns:a="http://schemas.openxmlformats.org/drawingml/2006/main">
          <a:pPr algn="ctr">
            <a:defRPr smtId="4294967295">
              <a:solidFill>
                <a:prstClr val="black"/>
              </a:solidFill>
              <a:effectLst/>
            </a:defRPr>
          </a:pPr>
          <a:r>
            <a:rPr lang="ru-RU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2%</a:t>
          </a:r>
        </a:p>
        <a:p xmlns:a="http://schemas.openxmlformats.org/drawingml/2006/main">
          <a:pPr algn="ctr">
            <a:defRPr smtId="4294967295">
              <a:solidFill>
                <a:prstClr val="black"/>
              </a:solidFill>
              <a:effectLst/>
            </a:defRPr>
          </a:pPr>
          <a:r>
            <a:rPr lang="en-US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culture and sport</a:t>
          </a:r>
          <a:endParaRPr lang="ru-RU" sz="1400" b="1" dirty="0" smtClean="0"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0.76409</cdr:x>
      <cdr:y>0.80817</cdr:y>
    </cdr:from>
    <cdr:to>
      <cdr:x>0.91253</cdr:x>
      <cdr:y>0.8914</cdr:y>
    </cdr:to>
    <cdr:sp macro="" textlink="">
      <cdr:nvSpPr>
        <cdr:cNvPr id="7" name="TextBox 17"/>
        <cdr:cNvSpPr txBox="1"/>
      </cdr:nvSpPr>
      <cdr:spPr>
        <a:xfrm xmlns:a="http://schemas.openxmlformats.org/drawingml/2006/main">
          <a:off x="6986839" y="5080577"/>
          <a:ext cx="1357336" cy="523227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>
              <a:effectLst/>
            </a:defRPr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9pPr>
        </a:lstStyle>
        <a:p xmlns:a="http://schemas.openxmlformats.org/drawingml/2006/main">
          <a:pPr algn="ctr">
            <a:defRPr smtId="4294967295">
              <a:solidFill>
                <a:prstClr val="black"/>
              </a:solidFill>
              <a:effectLst/>
            </a:defRPr>
          </a:pPr>
          <a:r>
            <a:rPr lang="ru-RU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1%</a:t>
          </a:r>
        </a:p>
        <a:p xmlns:a="http://schemas.openxmlformats.org/drawingml/2006/main">
          <a:pPr algn="ctr">
            <a:defRPr smtId="4294967295">
              <a:solidFill>
                <a:prstClr val="black"/>
              </a:solidFill>
              <a:effectLst/>
            </a:defRPr>
          </a:pPr>
          <a:r>
            <a:rPr lang="en-US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services</a:t>
          </a:r>
          <a:endParaRPr lang="ru-RU" sz="1400" b="1" dirty="0" smtClean="0"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0.03685</cdr:x>
      <cdr:y>0.83272</cdr:y>
    </cdr:from>
    <cdr:to>
      <cdr:x>0.18529</cdr:x>
      <cdr:y>0.91595</cdr:y>
    </cdr:to>
    <cdr:sp macro="" textlink="">
      <cdr:nvSpPr>
        <cdr:cNvPr id="8" name="TextBox 17"/>
        <cdr:cNvSpPr txBox="1"/>
      </cdr:nvSpPr>
      <cdr:spPr>
        <a:xfrm xmlns:a="http://schemas.openxmlformats.org/drawingml/2006/main">
          <a:off x="336956" y="5234911"/>
          <a:ext cx="1357335" cy="523227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>
              <a:effectLst/>
            </a:defRPr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9pPr>
        </a:lstStyle>
        <a:p xmlns:a="http://schemas.openxmlformats.org/drawingml/2006/main">
          <a:pPr algn="ctr">
            <a:defRPr smtId="4294967295">
              <a:solidFill>
                <a:prstClr val="black"/>
              </a:solidFill>
              <a:effectLst/>
            </a:defRPr>
          </a:pPr>
          <a:r>
            <a:rPr lang="ru-RU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31,1%</a:t>
          </a:r>
        </a:p>
        <a:p xmlns:a="http://schemas.openxmlformats.org/drawingml/2006/main">
          <a:pPr algn="ctr">
            <a:defRPr smtId="4294967295">
              <a:solidFill>
                <a:prstClr val="black"/>
              </a:solidFill>
              <a:effectLst/>
            </a:defRPr>
          </a:pPr>
          <a:r>
            <a: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others</a:t>
          </a:r>
          <a:r>
            <a:rPr lang="ru-RU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endParaRPr lang="ru-RU" sz="1400" b="1" dirty="0" smtClean="0"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0.01376</cdr:x>
      <cdr:y>0.62871</cdr:y>
    </cdr:from>
    <cdr:to>
      <cdr:x>0.18672</cdr:x>
      <cdr:y>0.74621</cdr:y>
    </cdr:to>
    <cdr:sp macro="" textlink="">
      <cdr:nvSpPr>
        <cdr:cNvPr id="9" name="TextBox 17"/>
        <cdr:cNvSpPr txBox="1"/>
      </cdr:nvSpPr>
      <cdr:spPr>
        <a:xfrm xmlns:a="http://schemas.openxmlformats.org/drawingml/2006/main">
          <a:off x="125776" y="3952398"/>
          <a:ext cx="1581592" cy="738664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>
              <a:effectLst/>
            </a:defRPr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9pPr>
        </a:lstStyle>
        <a:p xmlns:a="http://schemas.openxmlformats.org/drawingml/2006/main">
          <a:pPr algn="ctr">
            <a:defRPr smtId="4294967295">
              <a:solidFill>
                <a:prstClr val="black"/>
              </a:solidFill>
              <a:effectLst/>
            </a:defRPr>
          </a:pPr>
          <a:r>
            <a:rPr lang="ru-RU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1%</a:t>
          </a:r>
        </a:p>
        <a:p xmlns:a="http://schemas.openxmlformats.org/drawingml/2006/main">
          <a:pPr algn="ctr">
            <a:defRPr smtId="4294967295">
              <a:solidFill>
                <a:prstClr val="black"/>
              </a:solidFill>
              <a:effectLst/>
            </a:defRPr>
          </a:pPr>
          <a:r>
            <a: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transport and communication</a:t>
          </a:r>
          <a:endParaRPr lang="ru-RU" sz="1400" b="1" dirty="0" smtClean="0"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</cdr:x>
      <cdr:y>0.31773</cdr:y>
    </cdr:from>
    <cdr:to>
      <cdr:x>0.14844</cdr:x>
      <cdr:y>0.43523</cdr:y>
    </cdr:to>
    <cdr:sp macro="" textlink="">
      <cdr:nvSpPr>
        <cdr:cNvPr id="10" name="TextBox 17"/>
        <cdr:cNvSpPr txBox="1"/>
      </cdr:nvSpPr>
      <cdr:spPr>
        <a:xfrm xmlns:a="http://schemas.openxmlformats.org/drawingml/2006/main">
          <a:off x="0" y="1997416"/>
          <a:ext cx="1357335" cy="738664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>
              <a:effectLst/>
            </a:defRPr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9pPr>
        </a:lstStyle>
        <a:p xmlns:a="http://schemas.openxmlformats.org/drawingml/2006/main">
          <a:pPr algn="ctr">
            <a:defRPr smtId="4294967295">
              <a:solidFill>
                <a:prstClr val="black"/>
              </a:solidFill>
              <a:effectLst/>
            </a:defRPr>
          </a:pPr>
          <a:r>
            <a:rPr lang="ru-RU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21%</a:t>
          </a:r>
        </a:p>
        <a:p xmlns:a="http://schemas.openxmlformats.org/drawingml/2006/main">
          <a:pPr algn="ctr">
            <a:defRPr smtId="4294967295">
              <a:solidFill>
                <a:prstClr val="black"/>
              </a:solidFill>
              <a:effectLst/>
            </a:defRPr>
          </a:pPr>
          <a:r>
            <a:rPr lang="en-US" sz="1400" b="1" dirty="0" err="1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labour</a:t>
          </a:r>
          <a:r>
            <a:rPr lang="en-US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migration</a:t>
          </a:r>
          <a:endParaRPr lang="ru-RU" sz="1400" b="1" dirty="0" smtClean="0"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0.82121</cdr:x>
      <cdr:y>0.67425</cdr:y>
    </cdr:from>
    <cdr:to>
      <cdr:x>0.96965</cdr:x>
      <cdr:y>0.75748</cdr:y>
    </cdr:to>
    <cdr:sp macro="" textlink="">
      <cdr:nvSpPr>
        <cdr:cNvPr id="11" name="TextBox 17"/>
        <cdr:cNvSpPr txBox="1"/>
      </cdr:nvSpPr>
      <cdr:spPr>
        <a:xfrm xmlns:a="http://schemas.openxmlformats.org/drawingml/2006/main">
          <a:off x="7509144" y="4238686"/>
          <a:ext cx="1357336" cy="523227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>
              <a:effectLst/>
            </a:defRPr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effectLst/>
              <a:latin typeface="Calibri"/>
            </a:defRPr>
          </a:lvl9pPr>
        </a:lstStyle>
        <a:p xmlns:a="http://schemas.openxmlformats.org/drawingml/2006/main">
          <a:pPr algn="ctr">
            <a:defRPr smtId="4294967295">
              <a:solidFill>
                <a:prstClr val="black"/>
              </a:solidFill>
              <a:effectLst/>
            </a:defRPr>
          </a:pPr>
          <a:r>
            <a:rPr lang="ru-RU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9,6%</a:t>
          </a:r>
        </a:p>
        <a:p xmlns:a="http://schemas.openxmlformats.org/drawingml/2006/main">
          <a:pPr algn="ctr">
            <a:defRPr smtId="4294967295">
              <a:solidFill>
                <a:prstClr val="black"/>
              </a:solidFill>
              <a:effectLst/>
            </a:defRPr>
          </a:pPr>
          <a:r>
            <a:rPr lang="en-US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education</a:t>
          </a:r>
          <a:r>
            <a:rPr lang="ru-RU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endParaRPr lang="ru-RU" sz="1400" b="1" dirty="0" smtClean="0"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0.52985</cdr:x>
      <cdr:y>0.2585</cdr:y>
    </cdr:from>
    <cdr:to>
      <cdr:x>0.63104</cdr:x>
      <cdr:y>0.39184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888277" y="1573264"/>
          <a:ext cx="933556" cy="811524"/>
        </a:xfrm>
        <a:prstGeom xmlns:a="http://schemas.openxmlformats.org/drawingml/2006/main" prst="rect">
          <a:avLst/>
        </a:prstGeom>
        <a:effectLst xmlns:a="http://schemas.openxmlformats.org/drawingml/2006/main"/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defRPr smtId="4294967295">
              <a:solidFill>
                <a:prstClr val="black"/>
              </a:solidFill>
              <a:effectLst/>
            </a:defRPr>
          </a:pPr>
          <a:endParaRPr lang="ru-RU" sz="1100">
            <a:effectLst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effectLst/>
        </p:spPr>
        <p:txBody>
          <a:bodyPr/>
          <a:lstStyle/>
          <a:p>
            <a:r>
              <a:rPr lang="ru-RU" smtClean="0">
                <a:effectLst/>
              </a:rPr>
              <a:t>Образец заголовка</a:t>
            </a:r>
            <a:endParaRPr lang="ru-RU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9pPr>
          </a:lstStyle>
          <a:p>
            <a:r>
              <a:rPr lang="ru-RU" smtClean="0">
                <a:effectLst/>
              </a:rPr>
              <a:t>Образец подзаголовка</a:t>
            </a:r>
            <a:endParaRPr lang="ru-RU">
              <a:effectLst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B03AA4E3-D970-4097-A80D-842600BD70A2}" type="datetimeFigureOut">
              <a:rPr lang="ru-RU" smtClean="0">
                <a:effectLst/>
              </a:rPr>
              <a:t>19.03.2018</a:t>
            </a:fld>
            <a:endParaRPr lang="ru-RU">
              <a:effectLst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ru-RU">
              <a:effectLst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0A1E1A56-5A4B-43B1-91F0-385CDA1B169B}" type="slidenum">
              <a:rPr lang="ru-RU" smtClean="0">
                <a:effectLst/>
              </a:rPr>
              <a:t>‹#›</a:t>
            </a:fld>
            <a:endParaRPr lang="ru-RU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693170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ru-RU" smtClean="0">
                <a:effectLst/>
              </a:rPr>
              <a:t>Образец заголовка</a:t>
            </a:r>
            <a:endParaRPr lang="ru-RU">
              <a:effectLst/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effectLst/>
        </p:spPr>
        <p:txBody>
          <a:bodyPr vert="eaVert"/>
          <a:lstStyle/>
          <a:p>
            <a:pPr lvl="0"/>
            <a:r>
              <a:rPr lang="ru-RU" smtClean="0">
                <a:effectLst/>
              </a:rPr>
              <a:t>Образец текста</a:t>
            </a:r>
          </a:p>
          <a:p>
            <a:pPr lvl="1"/>
            <a:r>
              <a:rPr lang="ru-RU" smtClean="0">
                <a:effectLst/>
              </a:rPr>
              <a:t>Второй уровень</a:t>
            </a:r>
          </a:p>
          <a:p>
            <a:pPr lvl="2"/>
            <a:r>
              <a:rPr lang="ru-RU" smtClean="0">
                <a:effectLst/>
              </a:rPr>
              <a:t>Третий уровень</a:t>
            </a:r>
          </a:p>
          <a:p>
            <a:pPr lvl="3"/>
            <a:r>
              <a:rPr lang="ru-RU" smtClean="0">
                <a:effectLst/>
              </a:rPr>
              <a:t>Четвертый уровень</a:t>
            </a:r>
          </a:p>
          <a:p>
            <a:pPr lvl="4"/>
            <a:r>
              <a:rPr lang="ru-RU" smtClean="0">
                <a:effectLst/>
              </a:rPr>
              <a:t>Пятый уровень</a:t>
            </a:r>
            <a:endParaRPr lang="ru-RU">
              <a:effectLst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B03AA4E3-D970-4097-A80D-842600BD70A2}" type="datetimeFigureOut">
              <a:rPr lang="ru-RU" smtClean="0">
                <a:effectLst/>
              </a:rPr>
              <a:t>19.03.2018</a:t>
            </a:fld>
            <a:endParaRPr lang="ru-RU">
              <a:effectLst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ru-RU">
              <a:effectLst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0A1E1A56-5A4B-43B1-91F0-385CDA1B169B}" type="slidenum">
              <a:rPr lang="ru-RU" smtClean="0">
                <a:effectLst/>
              </a:rPr>
              <a:t>‹#›</a:t>
            </a:fld>
            <a:endParaRPr lang="ru-RU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930511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effectLst/>
        </p:spPr>
        <p:txBody>
          <a:bodyPr vert="eaVert"/>
          <a:lstStyle/>
          <a:p>
            <a:r>
              <a:rPr lang="ru-RU" smtClean="0">
                <a:effectLst/>
              </a:rPr>
              <a:t>Образец заголовка</a:t>
            </a:r>
            <a:endParaRPr lang="ru-RU">
              <a:effectLst/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effectLst/>
        </p:spPr>
        <p:txBody>
          <a:bodyPr vert="eaVert"/>
          <a:lstStyle/>
          <a:p>
            <a:pPr lvl="0"/>
            <a:r>
              <a:rPr lang="ru-RU" smtClean="0">
                <a:effectLst/>
              </a:rPr>
              <a:t>Образец текста</a:t>
            </a:r>
          </a:p>
          <a:p>
            <a:pPr lvl="1"/>
            <a:r>
              <a:rPr lang="ru-RU" smtClean="0">
                <a:effectLst/>
              </a:rPr>
              <a:t>Второй уровень</a:t>
            </a:r>
          </a:p>
          <a:p>
            <a:pPr lvl="2"/>
            <a:r>
              <a:rPr lang="ru-RU" smtClean="0">
                <a:effectLst/>
              </a:rPr>
              <a:t>Третий уровень</a:t>
            </a:r>
          </a:p>
          <a:p>
            <a:pPr lvl="3"/>
            <a:r>
              <a:rPr lang="ru-RU" smtClean="0">
                <a:effectLst/>
              </a:rPr>
              <a:t>Четвертый уровень</a:t>
            </a:r>
          </a:p>
          <a:p>
            <a:pPr lvl="4"/>
            <a:r>
              <a:rPr lang="ru-RU" smtClean="0">
                <a:effectLst/>
              </a:rPr>
              <a:t>Пятый уровень</a:t>
            </a:r>
            <a:endParaRPr lang="ru-RU">
              <a:effectLst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B03AA4E3-D970-4097-A80D-842600BD70A2}" type="datetimeFigureOut">
              <a:rPr lang="ru-RU" smtClean="0">
                <a:effectLst/>
              </a:rPr>
              <a:t>19.03.2018</a:t>
            </a:fld>
            <a:endParaRPr lang="ru-RU">
              <a:effectLst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ru-RU">
              <a:effectLst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0A1E1A56-5A4B-43B1-91F0-385CDA1B169B}" type="slidenum">
              <a:rPr lang="ru-RU" smtClean="0">
                <a:effectLst/>
              </a:rPr>
              <a:t>‹#›</a:t>
            </a:fld>
            <a:endParaRPr lang="ru-RU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9968896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ru-RU" smtClean="0">
                <a:effectLst/>
              </a:rPr>
              <a:t>Образец заголовка</a:t>
            </a:r>
            <a:endParaRPr lang="ru-RU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lvl="0"/>
            <a:r>
              <a:rPr lang="ru-RU" smtClean="0">
                <a:effectLst/>
              </a:rPr>
              <a:t>Образец текста</a:t>
            </a:r>
          </a:p>
          <a:p>
            <a:pPr lvl="1"/>
            <a:r>
              <a:rPr lang="ru-RU" smtClean="0">
                <a:effectLst/>
              </a:rPr>
              <a:t>Второй уровень</a:t>
            </a:r>
          </a:p>
          <a:p>
            <a:pPr lvl="2"/>
            <a:r>
              <a:rPr lang="ru-RU" smtClean="0">
                <a:effectLst/>
              </a:rPr>
              <a:t>Третий уровень</a:t>
            </a:r>
          </a:p>
          <a:p>
            <a:pPr lvl="3"/>
            <a:r>
              <a:rPr lang="ru-RU" smtClean="0">
                <a:effectLst/>
              </a:rPr>
              <a:t>Четвертый уровень</a:t>
            </a:r>
          </a:p>
          <a:p>
            <a:pPr lvl="4"/>
            <a:r>
              <a:rPr lang="ru-RU" smtClean="0">
                <a:effectLst/>
              </a:rPr>
              <a:t>Пятый уровень</a:t>
            </a:r>
            <a:endParaRPr lang="ru-RU">
              <a:effectLst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B03AA4E3-D970-4097-A80D-842600BD70A2}" type="datetimeFigureOut">
              <a:rPr lang="ru-RU" smtClean="0">
                <a:effectLst/>
              </a:rPr>
              <a:t>19.03.2018</a:t>
            </a:fld>
            <a:endParaRPr lang="ru-RU">
              <a:effectLst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ru-RU">
              <a:effectLst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0A1E1A56-5A4B-43B1-91F0-385CDA1B169B}" type="slidenum">
              <a:rPr lang="ru-RU" smtClean="0">
                <a:effectLst/>
              </a:rPr>
              <a:t>‹#›</a:t>
            </a:fld>
            <a:endParaRPr lang="ru-RU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89670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effectLst/>
        </p:spPr>
        <p:txBody>
          <a:bodyPr anchor="t"/>
          <a:lstStyle>
            <a:lvl1pPr algn="l">
              <a:defRPr sz="4000" b="1" cap="all">
                <a:effectLst/>
              </a:defRPr>
            </a:lvl1pPr>
          </a:lstStyle>
          <a:p>
            <a:r>
              <a:rPr lang="ru-RU" smtClean="0">
                <a:effectLst/>
              </a:rPr>
              <a:t>Образец заголовка</a:t>
            </a:r>
            <a:endParaRPr lang="ru-RU"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effectLst/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effectLst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effectLst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9pPr>
          </a:lstStyle>
          <a:p>
            <a:pPr lvl="0"/>
            <a:r>
              <a:rPr lang="ru-RU" smtClean="0">
                <a:effectLst/>
              </a:rPr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B03AA4E3-D970-4097-A80D-842600BD70A2}" type="datetimeFigureOut">
              <a:rPr lang="ru-RU" smtClean="0">
                <a:effectLst/>
              </a:rPr>
              <a:t>19.03.2018</a:t>
            </a:fld>
            <a:endParaRPr lang="ru-RU">
              <a:effectLst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ru-RU">
              <a:effectLst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0A1E1A56-5A4B-43B1-91F0-385CDA1B169B}" type="slidenum">
              <a:rPr lang="ru-RU" smtClean="0">
                <a:effectLst/>
              </a:rPr>
              <a:t>‹#›</a:t>
            </a:fld>
            <a:endParaRPr lang="ru-RU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4497368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ru-RU" smtClean="0">
                <a:effectLst/>
              </a:rPr>
              <a:t>Образец заголовка</a:t>
            </a:r>
            <a:endParaRPr lang="ru-RU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ru-RU" smtClean="0">
                <a:effectLst/>
              </a:rPr>
              <a:t>Образец текста</a:t>
            </a:r>
          </a:p>
          <a:p>
            <a:pPr lvl="1"/>
            <a:r>
              <a:rPr lang="ru-RU" smtClean="0">
                <a:effectLst/>
              </a:rPr>
              <a:t>Второй уровень</a:t>
            </a:r>
          </a:p>
          <a:p>
            <a:pPr lvl="2"/>
            <a:r>
              <a:rPr lang="ru-RU" smtClean="0">
                <a:effectLst/>
              </a:rPr>
              <a:t>Третий уровень</a:t>
            </a:r>
          </a:p>
          <a:p>
            <a:pPr lvl="3"/>
            <a:r>
              <a:rPr lang="ru-RU" smtClean="0">
                <a:effectLst/>
              </a:rPr>
              <a:t>Четвертый уровень</a:t>
            </a:r>
          </a:p>
          <a:p>
            <a:pPr lvl="4"/>
            <a:r>
              <a:rPr lang="ru-RU" smtClean="0">
                <a:effectLst/>
              </a:rPr>
              <a:t>Пятый уровень</a:t>
            </a:r>
            <a:endParaRPr lang="ru-RU">
              <a:effectLst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ru-RU" smtClean="0">
                <a:effectLst/>
              </a:rPr>
              <a:t>Образец текста</a:t>
            </a:r>
          </a:p>
          <a:p>
            <a:pPr lvl="1"/>
            <a:r>
              <a:rPr lang="ru-RU" smtClean="0">
                <a:effectLst/>
              </a:rPr>
              <a:t>Второй уровень</a:t>
            </a:r>
          </a:p>
          <a:p>
            <a:pPr lvl="2"/>
            <a:r>
              <a:rPr lang="ru-RU" smtClean="0">
                <a:effectLst/>
              </a:rPr>
              <a:t>Третий уровень</a:t>
            </a:r>
          </a:p>
          <a:p>
            <a:pPr lvl="3"/>
            <a:r>
              <a:rPr lang="ru-RU" smtClean="0">
                <a:effectLst/>
              </a:rPr>
              <a:t>Четвертый уровень</a:t>
            </a:r>
          </a:p>
          <a:p>
            <a:pPr lvl="4"/>
            <a:r>
              <a:rPr lang="ru-RU" smtClean="0">
                <a:effectLst/>
              </a:rPr>
              <a:t>Пятый уровень</a:t>
            </a:r>
            <a:endParaRPr lang="ru-RU">
              <a:effectLst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B03AA4E3-D970-4097-A80D-842600BD70A2}" type="datetimeFigureOut">
              <a:rPr lang="ru-RU" smtClean="0">
                <a:effectLst/>
              </a:rPr>
              <a:t>19.03.2018</a:t>
            </a:fld>
            <a:endParaRPr lang="ru-RU">
              <a:effectLst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ru-RU">
              <a:effectLst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0A1E1A56-5A4B-43B1-91F0-385CDA1B169B}" type="slidenum">
              <a:rPr lang="ru-RU" smtClean="0">
                <a:effectLst/>
              </a:rPr>
              <a:t>‹#›</a:t>
            </a:fld>
            <a:endParaRPr lang="ru-RU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8732715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ru-RU" smtClean="0">
                <a:effectLst/>
              </a:rPr>
              <a:t>Образец заголовка</a:t>
            </a:r>
            <a:endParaRPr lang="ru-RU"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ru-RU" smtClean="0">
                <a:effectLst/>
              </a:rPr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ru-RU" smtClean="0">
                <a:effectLst/>
              </a:rPr>
              <a:t>Образец текста</a:t>
            </a:r>
          </a:p>
          <a:p>
            <a:pPr lvl="1"/>
            <a:r>
              <a:rPr lang="ru-RU" smtClean="0">
                <a:effectLst/>
              </a:rPr>
              <a:t>Второй уровень</a:t>
            </a:r>
          </a:p>
          <a:p>
            <a:pPr lvl="2"/>
            <a:r>
              <a:rPr lang="ru-RU" smtClean="0">
                <a:effectLst/>
              </a:rPr>
              <a:t>Третий уровень</a:t>
            </a:r>
          </a:p>
          <a:p>
            <a:pPr lvl="3"/>
            <a:r>
              <a:rPr lang="ru-RU" smtClean="0">
                <a:effectLst/>
              </a:rPr>
              <a:t>Четвертый уровень</a:t>
            </a:r>
          </a:p>
          <a:p>
            <a:pPr lvl="4"/>
            <a:r>
              <a:rPr lang="ru-RU" smtClean="0">
                <a:effectLst/>
              </a:rPr>
              <a:t>Пятый уровень</a:t>
            </a:r>
            <a:endParaRPr lang="ru-RU">
              <a:effectLst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ru-RU" smtClean="0">
                <a:effectLst/>
              </a:rPr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ru-RU" smtClean="0">
                <a:effectLst/>
              </a:rPr>
              <a:t>Образец текста</a:t>
            </a:r>
          </a:p>
          <a:p>
            <a:pPr lvl="1"/>
            <a:r>
              <a:rPr lang="ru-RU" smtClean="0">
                <a:effectLst/>
              </a:rPr>
              <a:t>Второй уровень</a:t>
            </a:r>
          </a:p>
          <a:p>
            <a:pPr lvl="2"/>
            <a:r>
              <a:rPr lang="ru-RU" smtClean="0">
                <a:effectLst/>
              </a:rPr>
              <a:t>Третий уровень</a:t>
            </a:r>
          </a:p>
          <a:p>
            <a:pPr lvl="3"/>
            <a:r>
              <a:rPr lang="ru-RU" smtClean="0">
                <a:effectLst/>
              </a:rPr>
              <a:t>Четвертый уровень</a:t>
            </a:r>
          </a:p>
          <a:p>
            <a:pPr lvl="4"/>
            <a:r>
              <a:rPr lang="ru-RU" smtClean="0">
                <a:effectLst/>
              </a:rPr>
              <a:t>Пятый уровень</a:t>
            </a:r>
            <a:endParaRPr lang="ru-RU">
              <a:effectLst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B03AA4E3-D970-4097-A80D-842600BD70A2}" type="datetimeFigureOut">
              <a:rPr lang="ru-RU" smtClean="0">
                <a:effectLst/>
              </a:rPr>
              <a:t>19.03.2018</a:t>
            </a:fld>
            <a:endParaRPr lang="ru-RU">
              <a:effectLst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ru-RU">
              <a:effectLst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0A1E1A56-5A4B-43B1-91F0-385CDA1B169B}" type="slidenum">
              <a:rPr lang="ru-RU" smtClean="0">
                <a:effectLst/>
              </a:rPr>
              <a:t>‹#›</a:t>
            </a:fld>
            <a:endParaRPr lang="ru-RU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3551945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ru-RU" smtClean="0">
                <a:effectLst/>
              </a:rPr>
              <a:t>Образец заголовка</a:t>
            </a:r>
            <a:endParaRPr lang="ru-RU">
              <a:effectLst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B03AA4E3-D970-4097-A80D-842600BD70A2}" type="datetimeFigureOut">
              <a:rPr lang="ru-RU" smtClean="0">
                <a:effectLst/>
              </a:rPr>
              <a:t>19.03.2018</a:t>
            </a:fld>
            <a:endParaRPr lang="ru-RU">
              <a:effectLst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ru-RU">
              <a:effectLst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0A1E1A56-5A4B-43B1-91F0-385CDA1B169B}" type="slidenum">
              <a:rPr lang="ru-RU" smtClean="0">
                <a:effectLst/>
              </a:rPr>
              <a:t>‹#›</a:t>
            </a:fld>
            <a:endParaRPr lang="ru-RU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880136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B03AA4E3-D970-4097-A80D-842600BD70A2}" type="datetimeFigureOut">
              <a:rPr lang="ru-RU" smtClean="0">
                <a:effectLst/>
              </a:rPr>
              <a:t>19.03.2018</a:t>
            </a:fld>
            <a:endParaRPr lang="ru-RU">
              <a:effectLst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ru-RU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0A1E1A56-5A4B-43B1-91F0-385CDA1B169B}" type="slidenum">
              <a:rPr lang="ru-RU" smtClean="0">
                <a:effectLst/>
              </a:rPr>
              <a:t>‹#›</a:t>
            </a:fld>
            <a:endParaRPr lang="ru-RU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1271196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effectLst/>
        </p:spPr>
        <p:txBody>
          <a:bodyPr anchor="b"/>
          <a:lstStyle>
            <a:lvl1pPr algn="l">
              <a:defRPr sz="2000" b="1">
                <a:effectLst/>
              </a:defRPr>
            </a:lvl1pPr>
          </a:lstStyle>
          <a:p>
            <a:r>
              <a:rPr lang="ru-RU" smtClean="0">
                <a:effectLst/>
              </a:rPr>
              <a:t>Образец заголовка</a:t>
            </a:r>
            <a:endParaRPr lang="ru-RU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effectLst/>
        </p:spPr>
        <p:txBody>
          <a:bodyPr/>
          <a:lstStyle>
            <a:lvl1pPr>
              <a:defRPr sz="3200">
                <a:effectLst/>
              </a:defRPr>
            </a:lvl1pPr>
            <a:lvl2pPr>
              <a:defRPr sz="2800">
                <a:effectLst/>
              </a:defRPr>
            </a:lvl2pPr>
            <a:lvl3pPr>
              <a:defRPr sz="2400">
                <a:effectLst/>
              </a:defRPr>
            </a:lvl3pPr>
            <a:lvl4pPr>
              <a:defRPr sz="2000">
                <a:effectLst/>
              </a:defRPr>
            </a:lvl4pPr>
            <a:lvl5pPr>
              <a:defRPr sz="2000">
                <a:effectLst/>
              </a:defRPr>
            </a:lvl5pPr>
            <a:lvl6pPr>
              <a:defRPr sz="2000">
                <a:effectLst/>
              </a:defRPr>
            </a:lvl6pPr>
            <a:lvl7pPr>
              <a:defRPr sz="2000">
                <a:effectLst/>
              </a:defRPr>
            </a:lvl7pPr>
            <a:lvl8pPr>
              <a:defRPr sz="2000">
                <a:effectLst/>
              </a:defRPr>
            </a:lvl8pPr>
            <a:lvl9pPr>
              <a:defRPr sz="2000">
                <a:effectLst/>
              </a:defRPr>
            </a:lvl9pPr>
          </a:lstStyle>
          <a:p>
            <a:pPr lvl="0"/>
            <a:r>
              <a:rPr lang="ru-RU" smtClean="0">
                <a:effectLst/>
              </a:rPr>
              <a:t>Образец текста</a:t>
            </a:r>
          </a:p>
          <a:p>
            <a:pPr lvl="1"/>
            <a:r>
              <a:rPr lang="ru-RU" smtClean="0">
                <a:effectLst/>
              </a:rPr>
              <a:t>Второй уровень</a:t>
            </a:r>
          </a:p>
          <a:p>
            <a:pPr lvl="2"/>
            <a:r>
              <a:rPr lang="ru-RU" smtClean="0">
                <a:effectLst/>
              </a:rPr>
              <a:t>Третий уровень</a:t>
            </a:r>
          </a:p>
          <a:p>
            <a:pPr lvl="3"/>
            <a:r>
              <a:rPr lang="ru-RU" smtClean="0">
                <a:effectLst/>
              </a:rPr>
              <a:t>Четвертый уровень</a:t>
            </a:r>
          </a:p>
          <a:p>
            <a:pPr lvl="4"/>
            <a:r>
              <a:rPr lang="ru-RU" smtClean="0">
                <a:effectLst/>
              </a:rPr>
              <a:t>Пятый уровень</a:t>
            </a:r>
            <a:endParaRPr lang="ru-RU">
              <a:effectLst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effectLst/>
        </p:spPr>
        <p:txBody>
          <a:bodyPr/>
          <a:lstStyle>
            <a:lvl1pPr marL="0" indent="0">
              <a:buNone/>
              <a:defRPr sz="1400">
                <a:effectLst/>
              </a:defRPr>
            </a:lvl1pPr>
            <a:lvl2pPr marL="457200" indent="0">
              <a:buNone/>
              <a:defRPr sz="1200">
                <a:effectLst/>
              </a:defRPr>
            </a:lvl2pPr>
            <a:lvl3pPr marL="914400" indent="0">
              <a:buNone/>
              <a:defRPr sz="1000">
                <a:effectLst/>
              </a:defRPr>
            </a:lvl3pPr>
            <a:lvl4pPr marL="1371600" indent="0">
              <a:buNone/>
              <a:defRPr sz="900">
                <a:effectLst/>
              </a:defRPr>
            </a:lvl4pPr>
            <a:lvl5pPr marL="1828800" indent="0">
              <a:buNone/>
              <a:defRPr sz="900">
                <a:effectLst/>
              </a:defRPr>
            </a:lvl5pPr>
            <a:lvl6pPr marL="2286000" indent="0">
              <a:buNone/>
              <a:defRPr sz="900">
                <a:effectLst/>
              </a:defRPr>
            </a:lvl6pPr>
            <a:lvl7pPr marL="2743200" indent="0">
              <a:buNone/>
              <a:defRPr sz="900">
                <a:effectLst/>
              </a:defRPr>
            </a:lvl7pPr>
            <a:lvl8pPr marL="3200400" indent="0">
              <a:buNone/>
              <a:defRPr sz="900">
                <a:effectLst/>
              </a:defRPr>
            </a:lvl8pPr>
            <a:lvl9pPr marL="3657600" indent="0">
              <a:buNone/>
              <a:defRPr sz="900">
                <a:effectLst/>
              </a:defRPr>
            </a:lvl9pPr>
          </a:lstStyle>
          <a:p>
            <a:pPr lvl="0"/>
            <a:r>
              <a:rPr lang="ru-RU" smtClean="0">
                <a:effectLst/>
              </a:rPr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B03AA4E3-D970-4097-A80D-842600BD70A2}" type="datetimeFigureOut">
              <a:rPr lang="ru-RU" smtClean="0">
                <a:effectLst/>
              </a:rPr>
              <a:t>19.03.2018</a:t>
            </a:fld>
            <a:endParaRPr lang="ru-RU">
              <a:effectLst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ru-RU">
              <a:effectLst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0A1E1A56-5A4B-43B1-91F0-385CDA1B169B}" type="slidenum">
              <a:rPr lang="ru-RU" smtClean="0">
                <a:effectLst/>
              </a:rPr>
              <a:t>‹#›</a:t>
            </a:fld>
            <a:endParaRPr lang="ru-RU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8642750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effectLst/>
        </p:spPr>
        <p:txBody>
          <a:bodyPr anchor="b"/>
          <a:lstStyle>
            <a:lvl1pPr algn="l">
              <a:defRPr sz="2000" b="1">
                <a:effectLst/>
              </a:defRPr>
            </a:lvl1pPr>
          </a:lstStyle>
          <a:p>
            <a:r>
              <a:rPr lang="ru-RU" smtClean="0">
                <a:effectLst/>
              </a:rPr>
              <a:t>Образец заголовка</a:t>
            </a:r>
            <a:endParaRPr lang="ru-RU">
              <a:effectLst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effectLst/>
        </p:spPr>
        <p:txBody>
          <a:bodyPr/>
          <a:lstStyle>
            <a:lvl1pPr marL="0" indent="0">
              <a:buNone/>
              <a:defRPr sz="3200">
                <a:effectLst/>
              </a:defRPr>
            </a:lvl1pPr>
            <a:lvl2pPr marL="457200" indent="0">
              <a:buNone/>
              <a:defRPr sz="2800">
                <a:effectLst/>
              </a:defRPr>
            </a:lvl2pPr>
            <a:lvl3pPr marL="914400" indent="0">
              <a:buNone/>
              <a:defRPr sz="2400">
                <a:effectLst/>
              </a:defRPr>
            </a:lvl3pPr>
            <a:lvl4pPr marL="1371600" indent="0">
              <a:buNone/>
              <a:defRPr sz="2000">
                <a:effectLst/>
              </a:defRPr>
            </a:lvl4pPr>
            <a:lvl5pPr marL="1828800" indent="0">
              <a:buNone/>
              <a:defRPr sz="2000">
                <a:effectLst/>
              </a:defRPr>
            </a:lvl5pPr>
            <a:lvl6pPr marL="2286000" indent="0">
              <a:buNone/>
              <a:defRPr sz="2000">
                <a:effectLst/>
              </a:defRPr>
            </a:lvl6pPr>
            <a:lvl7pPr marL="2743200" indent="0">
              <a:buNone/>
              <a:defRPr sz="2000">
                <a:effectLst/>
              </a:defRPr>
            </a:lvl7pPr>
            <a:lvl8pPr marL="3200400" indent="0">
              <a:buNone/>
              <a:defRPr sz="2000">
                <a:effectLst/>
              </a:defRPr>
            </a:lvl8pPr>
            <a:lvl9pPr marL="3657600" indent="0">
              <a:buNone/>
              <a:defRPr sz="2000">
                <a:effectLst/>
              </a:defRPr>
            </a:lvl9pPr>
          </a:lstStyle>
          <a:p>
            <a:endParaRPr lang="ru-RU">
              <a:effectLst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effectLst/>
        </p:spPr>
        <p:txBody>
          <a:bodyPr/>
          <a:lstStyle>
            <a:lvl1pPr marL="0" indent="0">
              <a:buNone/>
              <a:defRPr sz="1400">
                <a:effectLst/>
              </a:defRPr>
            </a:lvl1pPr>
            <a:lvl2pPr marL="457200" indent="0">
              <a:buNone/>
              <a:defRPr sz="1200">
                <a:effectLst/>
              </a:defRPr>
            </a:lvl2pPr>
            <a:lvl3pPr marL="914400" indent="0">
              <a:buNone/>
              <a:defRPr sz="1000">
                <a:effectLst/>
              </a:defRPr>
            </a:lvl3pPr>
            <a:lvl4pPr marL="1371600" indent="0">
              <a:buNone/>
              <a:defRPr sz="900">
                <a:effectLst/>
              </a:defRPr>
            </a:lvl4pPr>
            <a:lvl5pPr marL="1828800" indent="0">
              <a:buNone/>
              <a:defRPr sz="900">
                <a:effectLst/>
              </a:defRPr>
            </a:lvl5pPr>
            <a:lvl6pPr marL="2286000" indent="0">
              <a:buNone/>
              <a:defRPr sz="900">
                <a:effectLst/>
              </a:defRPr>
            </a:lvl6pPr>
            <a:lvl7pPr marL="2743200" indent="0">
              <a:buNone/>
              <a:defRPr sz="900">
                <a:effectLst/>
              </a:defRPr>
            </a:lvl7pPr>
            <a:lvl8pPr marL="3200400" indent="0">
              <a:buNone/>
              <a:defRPr sz="900">
                <a:effectLst/>
              </a:defRPr>
            </a:lvl8pPr>
            <a:lvl9pPr marL="3657600" indent="0">
              <a:buNone/>
              <a:defRPr sz="900">
                <a:effectLst/>
              </a:defRPr>
            </a:lvl9pPr>
          </a:lstStyle>
          <a:p>
            <a:pPr lvl="0"/>
            <a:r>
              <a:rPr lang="ru-RU" smtClean="0">
                <a:effectLst/>
              </a:rPr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B03AA4E3-D970-4097-A80D-842600BD70A2}" type="datetimeFigureOut">
              <a:rPr lang="ru-RU" smtClean="0">
                <a:effectLst/>
              </a:rPr>
              <a:t>19.03.2018</a:t>
            </a:fld>
            <a:endParaRPr lang="ru-RU">
              <a:effectLst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ru-RU">
              <a:effectLst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0A1E1A56-5A4B-43B1-91F0-385CDA1B169B}" type="slidenum">
              <a:rPr lang="ru-RU" smtClean="0">
                <a:effectLst/>
              </a:rPr>
              <a:t>‹#›</a:t>
            </a:fld>
            <a:endParaRPr lang="ru-RU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6534713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>
                <a:effectLst/>
              </a:rPr>
              <a:t>Образец заголовка</a:t>
            </a:r>
            <a:endParaRPr lang="ru-RU"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>
                <a:effectLst/>
              </a:rPr>
              <a:t>Образец текста</a:t>
            </a:r>
          </a:p>
          <a:p>
            <a:pPr lvl="1"/>
            <a:r>
              <a:rPr lang="ru-RU" smtClean="0">
                <a:effectLst/>
              </a:rPr>
              <a:t>Второй уровень</a:t>
            </a:r>
          </a:p>
          <a:p>
            <a:pPr lvl="2"/>
            <a:r>
              <a:rPr lang="ru-RU" smtClean="0">
                <a:effectLst/>
              </a:rPr>
              <a:t>Третий уровень</a:t>
            </a:r>
          </a:p>
          <a:p>
            <a:pPr lvl="3"/>
            <a:r>
              <a:rPr lang="ru-RU" smtClean="0">
                <a:effectLst/>
              </a:rPr>
              <a:t>Четвертый уровень</a:t>
            </a:r>
          </a:p>
          <a:p>
            <a:pPr lvl="4"/>
            <a:r>
              <a:rPr lang="ru-RU" smtClean="0">
                <a:effectLst/>
              </a:rPr>
              <a:t>Пятый уровень</a:t>
            </a:r>
            <a:endParaRPr lang="ru-RU">
              <a:effectLst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B03AA4E3-D970-4097-A80D-842600BD70A2}" type="datetimeFigureOut">
              <a:rPr lang="ru-RU" smtClean="0">
                <a:effectLst/>
              </a:rPr>
              <a:t>19.03.2018</a:t>
            </a:fld>
            <a:endParaRPr lang="ru-RU">
              <a:effectLst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endParaRPr lang="ru-RU">
              <a:effectLst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0A1E1A56-5A4B-43B1-91F0-385CDA1B169B}" type="slidenum">
              <a:rPr lang="ru-RU" smtClean="0">
                <a:effectLst/>
              </a:rPr>
              <a:t>‹#›</a:t>
            </a:fld>
            <a:endParaRPr lang="ru-RU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8548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ru-RU">
          <a:effectLst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microsoft.com/office/2007/relationships/hdphoto" Target="../media/hdphoto15.wdp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9.jpeg"/><Relationship Id="rId7" Type="http://schemas.openxmlformats.org/officeDocument/2006/relationships/image" Target="../media/image7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microsoft.com/office/2007/relationships/hdphoto" Target="../media/hdphoto16.wdp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microsoft.com/office/2007/relationships/hdphoto" Target="../media/hdphoto18.wdp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6.jpeg"/><Relationship Id="rId3" Type="http://schemas.openxmlformats.org/officeDocument/2006/relationships/chart" Target="../charts/chart1.xml"/><Relationship Id="rId7" Type="http://schemas.openxmlformats.org/officeDocument/2006/relationships/image" Target="../media/image81.jpeg"/><Relationship Id="rId12" Type="http://schemas.openxmlformats.org/officeDocument/2006/relationships/image" Target="../media/image85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microsoft.com/office/2007/relationships/hdphoto" Target="../media/hdphoto19.wdp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99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1.wdp"/><Relationship Id="rId5" Type="http://schemas.openxmlformats.org/officeDocument/2006/relationships/image" Target="../media/image98.jpeg"/><Relationship Id="rId4" Type="http://schemas.microsoft.com/office/2007/relationships/hdphoto" Target="../media/hdphoto20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11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microsoft.com/office/2007/relationships/hdphoto" Target="../media/hdphoto2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123.jpeg"/><Relationship Id="rId7" Type="http://schemas.openxmlformats.org/officeDocument/2006/relationships/image" Target="../media/image12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1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microsoft.com/office/2007/relationships/hdphoto" Target="../media/hdphoto26.wdp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Chulpan.Hanafina@tatar.ru" TargetMode="External"/><Relationship Id="rId7" Type="http://schemas.openxmlformats.org/officeDocument/2006/relationships/image" Target="../media/image133.jpeg"/><Relationship Id="rId2" Type="http://schemas.openxmlformats.org/officeDocument/2006/relationships/hyperlink" Target="mailto:Kukmara@tatar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microsoft.com/office/2007/relationships/hdphoto" Target="../media/hdphoto27.wdp"/><Relationship Id="rId4" Type="http://schemas.openxmlformats.org/officeDocument/2006/relationships/image" Target="../media/image1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gif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microsoft.com/office/2007/relationships/hdphoto" Target="../media/hdphoto5.wdp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" name="Rectangle 2"/>
          <p:cNvSpPr>
            <a:spLocks noChangeArrowheads="1"/>
          </p:cNvSpPr>
          <p:nvPr/>
        </p:nvSpPr>
        <p:spPr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review-image" descr="Описание: http://images.vector-images.com/16/kukmorskii_rayon_co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789785"/>
            <a:ext cx="2209800" cy="271122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>
          <a:xfrm>
            <a:off x="1200979" y="3802680"/>
            <a:ext cx="6830818" cy="192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4200" b="1" i="0" u="none" strike="noStrike" cap="none" normalizeH="0" baseline="0" dirty="0" smtId="4294967295">
                <a:solidFill>
                  <a:srgbClr val="0066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Times New Roman"/>
                <a:cs typeface="Arial"/>
              </a:rPr>
              <a:t>Invest </a:t>
            </a:r>
            <a:r>
              <a:rPr kumimoji="0" lang="en-US" sz="4200" b="1" i="0" u="none" strike="noStrike" cap="none" normalizeH="0" baseline="0" dirty="0" err="1" smtId="4294967295">
                <a:solidFill>
                  <a:srgbClr val="0066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Times New Roman"/>
                <a:cs typeface="Arial"/>
              </a:rPr>
              <a:t>Kukmor</a:t>
            </a:r>
            <a:endParaRPr kumimoji="0" lang="en-US" sz="4200" b="1" i="0" u="none" strike="noStrike" cap="none" normalizeH="0" baseline="0" dirty="0" smtId="4294967295">
              <a:solidFill>
                <a:srgbClr val="006600"/>
              </a:solidFill>
              <a:effectLst/>
              <a:highlight>
                <a:srgbClr val="000000">
                  <a:alpha val="0"/>
                </a:srgbClr>
              </a:highlight>
              <a:latin typeface="Arial"/>
              <a:ea typeface="Times New Roman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600" b="1" i="1" u="none" strike="noStrike" dirty="0" smtId="4294967295">
                <a:solidFill>
                  <a:srgbClr val="0066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Times New Roman"/>
                <a:cs typeface="Arial"/>
              </a:rPr>
              <a:t>Investment passport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600" b="1" i="1" u="none" strike="noStrike" cap="none" normalizeH="0" baseline="0" dirty="0" smtId="4294967295">
                <a:solidFill>
                  <a:srgbClr val="0066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Times New Roman"/>
                <a:cs typeface="Arial"/>
              </a:rPr>
              <a:t>for the </a:t>
            </a:r>
            <a:r>
              <a:rPr kumimoji="0" lang="en-US" sz="2600" b="1" i="1" u="none" strike="noStrike" cap="none" normalizeH="0" baseline="0" dirty="0" err="1" smtId="4294967295">
                <a:solidFill>
                  <a:srgbClr val="0066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Times New Roman"/>
                <a:cs typeface="Arial"/>
              </a:rPr>
              <a:t>Kukmor</a:t>
            </a:r>
            <a:r>
              <a:rPr kumimoji="0" lang="en-US" sz="2600" b="1" i="1" u="none" strike="noStrike" cap="none" normalizeH="0" baseline="0" dirty="0" smtId="4294967295">
                <a:solidFill>
                  <a:srgbClr val="0066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Times New Roman"/>
                <a:cs typeface="Arial"/>
              </a:rPr>
              <a:t> Municipal District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600" b="1" i="1" u="none" strike="noStrike" cap="none" normalizeH="0" baseline="0" dirty="0" smtId="4294967295">
                <a:solidFill>
                  <a:srgbClr val="0066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Times New Roman"/>
                <a:cs typeface="Arial"/>
              </a:rPr>
              <a:t>of the Republic of </a:t>
            </a:r>
            <a:r>
              <a:rPr kumimoji="0" lang="en-US" sz="2600" b="1" i="1" u="none" strike="noStrike" cap="none" normalizeH="0" baseline="0" dirty="0" err="1" smtId="4294967295">
                <a:solidFill>
                  <a:srgbClr val="0066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Times New Roman"/>
                <a:cs typeface="Arial"/>
              </a:rPr>
              <a:t>Tatarstan</a:t>
            </a:r>
            <a:endParaRPr kumimoji="0" lang="en-US" sz="2600" b="1" i="1" u="none" strike="noStrike" cap="none" normalizeH="0" baseline="0" dirty="0" smtId="4294967295">
              <a:solidFill>
                <a:srgbClr val="006600"/>
              </a:solidFill>
              <a:effectLst/>
              <a:highlight>
                <a:srgbClr val="000000">
                  <a:alpha val="0"/>
                </a:srgbClr>
              </a:highlight>
              <a:latin typeface="Arial"/>
              <a:ea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48258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348"/>
            <a:ext cx="8229600" cy="714356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sz="3200" b="1" i="0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Nature</a:t>
            </a:r>
          </a:p>
        </p:txBody>
      </p:sp>
      <p:pic>
        <p:nvPicPr>
          <p:cNvPr id="1026" name="Picture 2" descr="C:\public\public\бизнес бук\природа фаниль\IMG_18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1" r="17302" b="9630"/>
          <a:stretch>
            <a:fillRect/>
          </a:stretch>
        </p:blipFill>
        <p:spPr>
          <a:xfrm>
            <a:off x="179512" y="970897"/>
            <a:ext cx="2088231" cy="3250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public\public\бизнес бук\Рушанга Фаниль\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7" r="35873" b="21481"/>
          <a:stretch>
            <a:fillRect/>
          </a:stretch>
        </p:blipFill>
        <p:spPr>
          <a:xfrm>
            <a:off x="6876256" y="2924945"/>
            <a:ext cx="2088232" cy="3240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public\public\бизнес бук\Новая папка\вес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1" r="13591" b="13194"/>
          <a:stretch>
            <a:fillRect/>
          </a:stretch>
        </p:blipFill>
        <p:spPr>
          <a:xfrm>
            <a:off x="2442240" y="2924945"/>
            <a:ext cx="2016224" cy="3240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2" descr="Z:\public\бизнес бук\Разные\лето 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9170" y="987997"/>
            <a:ext cx="2071702" cy="3224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08392" y="4965875"/>
            <a:ext cx="2159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en-US" sz="1400" b="1" i="0" u="none" strike="noStrike" dirty="0" smtClean="0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WINTER</a:t>
            </a:r>
            <a:endParaRPr lang="en-US" sz="1400" b="1" i="0" u="none" strike="noStrike" dirty="0" smtId="4294967295">
              <a:solidFill>
                <a:srgbClr val="0070C0"/>
              </a:solidFill>
              <a:effectLst/>
              <a:highlight>
                <a:srgbClr val="000000">
                  <a:alpha val="0"/>
                </a:srgbClr>
              </a:highlight>
              <a:latin typeface="Arial"/>
              <a:cs typeface="Arial"/>
            </a:endParaRPr>
          </a:p>
          <a:p>
            <a:pPr rtl="0"/>
            <a:r>
              <a:rPr lang="en-US" sz="11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Average maximum, °С   -7</a:t>
            </a:r>
          </a:p>
          <a:p>
            <a:pPr rtl="0"/>
            <a:r>
              <a:rPr lang="en-US" sz="11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Average minimum, °С   -19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9170" y="4937894"/>
            <a:ext cx="20717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en-US" sz="1400" b="1" i="0" u="none" strike="noStrike" dirty="0" smtClean="0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SUMMER</a:t>
            </a:r>
            <a:endParaRPr lang="en-US" sz="1400" b="1" i="0" u="none" strike="noStrike" dirty="0" smtId="4294967295">
              <a:solidFill>
                <a:srgbClr val="0070C0"/>
              </a:solidFill>
              <a:effectLst/>
              <a:highlight>
                <a:srgbClr val="000000">
                  <a:alpha val="0"/>
                </a:srgbClr>
              </a:highlight>
              <a:latin typeface="Arial"/>
              <a:cs typeface="Arial"/>
            </a:endParaRPr>
          </a:p>
          <a:p>
            <a:pPr rtl="0"/>
            <a:r>
              <a:rPr lang="en-US" sz="11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Average maximum, °С   24</a:t>
            </a:r>
          </a:p>
          <a:p>
            <a:pPr rtl="0"/>
            <a:r>
              <a:rPr lang="en-US" sz="11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Average minimum, °С   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8449" y="1600344"/>
            <a:ext cx="20153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en-US" sz="1400" b="1" i="0" u="none" strike="noStrike" dirty="0" smtClean="0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AUTUMN</a:t>
            </a:r>
            <a:endParaRPr lang="en-US" sz="1400" b="1" i="0" u="none" strike="noStrike" dirty="0" smtId="4294967295">
              <a:solidFill>
                <a:srgbClr val="0070C0"/>
              </a:solidFill>
              <a:effectLst/>
              <a:highlight>
                <a:srgbClr val="000000">
                  <a:alpha val="0"/>
                </a:srgbClr>
              </a:highlight>
              <a:latin typeface="Arial"/>
              <a:cs typeface="Arial"/>
            </a:endParaRPr>
          </a:p>
          <a:p>
            <a:pPr rtl="0"/>
            <a:r>
              <a:rPr lang="en-US" sz="11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Average maximum, °С   10</a:t>
            </a:r>
          </a:p>
          <a:p>
            <a:pPr rtl="0"/>
            <a:r>
              <a:rPr lang="en-US" sz="11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Average minimum, °С  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71578" y="1571888"/>
            <a:ext cx="209291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en-US" sz="1400" b="1" i="0" u="none" strike="noStrike" dirty="0" smtClean="0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SPRING</a:t>
            </a:r>
            <a:endParaRPr lang="en-US" sz="1400" b="1" i="0" u="none" strike="noStrike" dirty="0" smtId="4294967295">
              <a:solidFill>
                <a:srgbClr val="0070C0"/>
              </a:solidFill>
              <a:effectLst/>
              <a:highlight>
                <a:srgbClr val="000000">
                  <a:alpha val="0"/>
                </a:srgbClr>
              </a:highlight>
              <a:latin typeface="Arial"/>
              <a:cs typeface="Arial"/>
            </a:endParaRPr>
          </a:p>
          <a:p>
            <a:pPr rtl="0"/>
            <a:r>
              <a:rPr lang="en-US" sz="11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Average maximum, °С   18</a:t>
            </a:r>
          </a:p>
          <a:p>
            <a:pPr rtl="0"/>
            <a:r>
              <a:rPr lang="en-US" sz="11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Average minimum, °С   6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051" name="Picture 3" descr="C:\public\public\бизнес бук\Разные\природа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44624"/>
            <a:ext cx="6048672" cy="58477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3200" b="1">
                <a:solidFill>
                  <a:srgbClr val="0070C0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rtl="0"/>
            <a:r>
              <a:rPr lang="en-US" sz="32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Nature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4602" y="908720"/>
            <a:ext cx="2845550" cy="5688632"/>
          </a:xfrm>
          <a:prstGeom prst="roundRect">
            <a:avLst/>
          </a:prstGeom>
          <a:solidFill>
            <a:srgbClr val="00D05E">
              <a:alpha val="54902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19% </a:t>
            </a:r>
          </a:p>
          <a:p>
            <a:pPr algn="ctr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AREA COVERED BY FOREST</a:t>
            </a:r>
          </a:p>
          <a:p>
            <a:pPr algn="ctr"/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Oak, linden, birch, aspen, pine, spruce. Firs in the north are replaced by broad-leaved oak and linden, maple holly and elm. The oak, moss, and </a:t>
            </a:r>
            <a:b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fern grasses are developed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06976" y="908720"/>
            <a:ext cx="2664296" cy="5614510"/>
          </a:xfrm>
          <a:prstGeom prst="roundRect">
            <a:avLst/>
          </a:prstGeom>
          <a:solidFill>
            <a:srgbClr val="008FFA">
              <a:alpha val="54902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&gt; 250 </a:t>
            </a:r>
          </a:p>
          <a:p>
            <a:pPr algn="ctr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SPECIES OF BIRDS </a:t>
            </a:r>
          </a:p>
          <a:p>
            <a:pPr algn="ctr"/>
            <a:endParaRPr lang="ru-RU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Three-fingered woodpeckers, black grouse, long-eared owls, hazel grouse, partridges, bustards, larks, black-headed gulls, common terns, swans, geese, ducks, falcons, hawks, golden eagles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06336" y="908720"/>
            <a:ext cx="2664296" cy="5688632"/>
          </a:xfrm>
          <a:prstGeom prst="roundRect">
            <a:avLst/>
          </a:prstGeom>
          <a:solidFill>
            <a:srgbClr val="D09E00">
              <a:alpha val="54902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&gt; 350 </a:t>
            </a:r>
          </a:p>
          <a:p>
            <a:pPr algn="ctr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TYPES OF ANIMALS </a:t>
            </a:r>
          </a:p>
          <a:p>
            <a:endParaRPr lang="ru-RU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Wolves, foxes, common hedgehogs, elks, bears, lynxes, ermines, Siberian striped weasel, chipmunks, mountain hares, squirrels, hazel mice, otters, minks, muskrats, jerboas, marmots, mole voles, steppe polecat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7944" y="1466544"/>
            <a:ext cx="1008112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ru-RU">
              <a:effectLst/>
            </a:endParaRPr>
          </a:p>
        </p:txBody>
      </p:sp>
      <p:pic>
        <p:nvPicPr>
          <p:cNvPr id="2059" name="Picture 11" descr="C:\public\public\бизнес бук\Разные\заяц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34" y="1909992"/>
            <a:ext cx="1151868" cy="10869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public\public\бизнес бук\Разные\листик 1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445761"/>
            <a:ext cx="1388472" cy="10552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http://webiconspng.com/wp-content/uploads/2017/09/Birds-PNG-Image-1673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784" y="2117165"/>
            <a:ext cx="1407636" cy="951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643998" cy="868346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sz="3200" b="1" i="0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History</a:t>
            </a:r>
          </a:p>
        </p:txBody>
      </p:sp>
      <p:pic>
        <p:nvPicPr>
          <p:cNvPr id="4" name="Picture 2" descr="Z:\public\бизнес бук\история\Анцубский медеплавильный завод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872" t="7808" r="9716" b="9275"/>
          <a:stretch>
            <a:fillRect/>
          </a:stretch>
        </p:blipFill>
        <p:spPr>
          <a:xfrm>
            <a:off x="4427984" y="871155"/>
            <a:ext cx="4330490" cy="246411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3757" y="926718"/>
            <a:ext cx="3930167" cy="20136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indent="355600" algn="just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Kukmor is a historically established industrial city.</a:t>
            </a:r>
          </a:p>
          <a:p>
            <a:pPr indent="355600" algn="just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The very first mention </a:t>
            </a:r>
            <a:b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of Kukmor village dates </a:t>
            </a:r>
            <a:b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from 1602–1603. </a:t>
            </a:r>
          </a:p>
          <a:p>
            <a:pPr indent="355600" algn="just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In 1730, a copper smelting plant was built.</a:t>
            </a:r>
          </a:p>
        </p:txBody>
      </p:sp>
      <p:pic>
        <p:nvPicPr>
          <p:cNvPr id="4098" name="Picture 2" descr="Z:\public\бизнес бук\история\Фабрика Комаровых начал работу в 1867 году.jpg"/>
          <p:cNvPicPr>
            <a:picLocks noChangeAspect="1" noChangeArrowheads="1"/>
          </p:cNvPicPr>
          <p:nvPr/>
        </p:nvPicPr>
        <p:blipFill>
          <a:blip r:embed="rId3"/>
          <a:srcRect r="26543" b="24312"/>
          <a:stretch>
            <a:fillRect/>
          </a:stretch>
        </p:blipFill>
        <p:spPr>
          <a:xfrm>
            <a:off x="336520" y="3737352"/>
            <a:ext cx="4476760" cy="280353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980894" y="3735030"/>
            <a:ext cx="3895744" cy="25628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indent="355600" algn="just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1870 – the Komarov Brothers founded an enterprise for the production of borers and felt boots. </a:t>
            </a:r>
          </a:p>
          <a:p>
            <a:pPr indent="355600" algn="just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In the early 20th century, there were 4 steam felting and boring footwear enterprises in Kukmor. Its products were exhibited at exhibitions in Paris and Chicago. 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5122" name="Picture 2" descr="C:\Users\Nailya.Galiakbarova\Desktop\1323602699_starinnuefotozgeleznoydorogi-04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1680" b="2519"/>
          <a:stretch>
            <a:fillRect/>
          </a:stretch>
        </p:blipFill>
        <p:spPr>
          <a:xfrm>
            <a:off x="357727" y="626823"/>
            <a:ext cx="4321507" cy="2999256"/>
          </a:xfrm>
          <a:prstGeom prst="rect">
            <a:avLst/>
          </a:prstGeom>
          <a:noFill/>
          <a:effectLst/>
        </p:spPr>
      </p:pic>
      <p:sp>
        <p:nvSpPr>
          <p:cNvPr id="5" name="TextBox 4"/>
          <p:cNvSpPr txBox="1"/>
          <p:nvPr/>
        </p:nvSpPr>
        <p:spPr>
          <a:xfrm>
            <a:off x="4857752" y="561103"/>
            <a:ext cx="3894603" cy="3386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>
                <a:effectLst/>
              </a:defRPr>
            </a:defPPr>
            <a:lvl1pPr indent="355600" algn="just">
              <a:defRPr b="1"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rtl="0">
              <a:lnSpc>
                <a:spcPct val="120000"/>
              </a:lnSpc>
            </a:pPr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The construction of the railway in 1914 was a significant event for the area's further development </a:t>
            </a:r>
            <a:b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</a:br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and prosperity.</a:t>
            </a:r>
          </a:p>
          <a:p>
            <a:pPr rtl="0">
              <a:lnSpc>
                <a:spcPct val="120000"/>
              </a:lnSpc>
            </a:pPr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After the revolution, artels were founded at breakneck speeds in the Kukmor district, </a:t>
            </a:r>
            <a:b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</a:br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and in 1929, their number reached 2,340.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>
          <a:xfrm>
            <a:off x="353529" y="4039046"/>
            <a:ext cx="8399130" cy="25903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indent="355600" algn="just" rtl="0">
              <a:lnSpc>
                <a:spcPct val="130000"/>
              </a:lnSpc>
            </a:pPr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Later, enterprises were set up on the basis of the largest artels: Il Artel turned into a fur factory, Yarysh Artel was re-organized into a garment factory, Kyzyl Timerche Artel was made into a metalware factory, and Brigadir Artel became</a:t>
            </a:r>
            <a:b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a brick factory. All enterprises for the production of felted shoes were also merged into a single factory in 1922. The Lebedev sawmill plant in Lubyanka was renamed Peasant in 1920.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7170" name="Picture 2" descr="Z:\public\бизнес бук\апк\IMG_20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44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71472" y="119534"/>
            <a:ext cx="8358246" cy="10772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3200" b="1">
                <a:solidFill>
                  <a:srgbClr val="0070C0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rtl="0"/>
            <a:r>
              <a:rPr lang="en-US" sz="32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Agriculture:</a:t>
            </a:r>
            <a:br>
              <a:rPr lang="en-US" sz="32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</a:br>
            <a:r>
              <a:rPr lang="en-US" sz="32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 New Development Horizons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2008"/>
            <a:ext cx="8229600" cy="692696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sz="3200" b="1" i="0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Agroindustrial Complex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1077" y="904535"/>
            <a:ext cx="8595377" cy="2751522"/>
          </a:xfrm>
          <a:noFill/>
          <a:effectLst/>
        </p:spPr>
        <p:txBody>
          <a:bodyPr wrap="square" rtlCol="0">
            <a:spAutoFit/>
          </a:bodyPr>
          <a:lstStyle/>
          <a:p>
            <a:pPr marL="182563" indent="-182563" algn="just" rtl="0"/>
            <a:r>
              <a:rPr lang="en-US" sz="18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32% of gross territorial product is </a:t>
            </a:r>
            <a:r>
              <a:rPr lang="en-US" sz="18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produced in </a:t>
            </a:r>
            <a:r>
              <a:rPr lang="en-US" sz="18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the </a:t>
            </a:r>
            <a:r>
              <a:rPr lang="en-US" sz="1800" b="1" i="0" u="none" strike="noStrike" dirty="0" err="1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agroindustrial</a:t>
            </a:r>
            <a:r>
              <a:rPr lang="en-US" sz="18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complex. </a:t>
            </a:r>
            <a:r>
              <a:rPr lang="en-US" sz="18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The </a:t>
            </a:r>
            <a:r>
              <a:rPr lang="en-US" sz="18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number of cattle totals 32 thousand, including 11 thousand cows.  The current goal is 50 thousand head of cattle.</a:t>
            </a:r>
          </a:p>
          <a:p>
            <a:pPr marL="182563" indent="-182563" algn="just" rtl="0"/>
            <a:r>
              <a:rPr lang="en-US" sz="1800" b="1" i="0" u="none" strike="noStrike" dirty="0" err="1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Megacomplexes</a:t>
            </a:r>
            <a:r>
              <a:rPr lang="en-US" sz="18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and fodder centers are the basis for the region's </a:t>
            </a:r>
            <a:r>
              <a:rPr lang="en-US" sz="1800" b="1" i="0" u="none" strike="noStrike" dirty="0" err="1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agroindustrial</a:t>
            </a:r>
            <a:r>
              <a:rPr lang="en-US" sz="18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complex.</a:t>
            </a:r>
          </a:p>
          <a:p>
            <a:pPr marL="182563" indent="-182563" algn="just" rtl="0"/>
            <a:r>
              <a:rPr lang="en-US" sz="1800" b="1" i="0" u="none" strike="noStrike" dirty="0" err="1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Kukmor</a:t>
            </a:r>
            <a:r>
              <a:rPr lang="en-US" sz="18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is the only district in Russia where more than 245 tons of milk are produced daily. The ultimate goal is 500 tons of milk. </a:t>
            </a:r>
          </a:p>
          <a:p>
            <a:pPr marL="182563" indent="-182563" algn="just" rtl="0"/>
            <a:r>
              <a:rPr lang="en-US" sz="1800" b="1" i="0" u="none" strike="noStrike" dirty="0" err="1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Vakhitov</a:t>
            </a:r>
            <a:r>
              <a:rPr lang="en-US" sz="18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, Ural, and </a:t>
            </a:r>
            <a:r>
              <a:rPr lang="en-US" sz="1800" b="1" i="0" u="none" strike="noStrike" dirty="0" err="1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Vostok</a:t>
            </a:r>
            <a:r>
              <a:rPr lang="en-US" sz="18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LLC are known both in the Republic of </a:t>
            </a:r>
            <a:r>
              <a:rPr lang="en-US" sz="1800" b="1" i="0" u="none" strike="noStrike" dirty="0" err="1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Tatarstan</a:t>
            </a:r>
            <a:r>
              <a:rPr lang="en-US" sz="18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and throughout the rest of Russia.</a:t>
            </a:r>
          </a:p>
        </p:txBody>
      </p:sp>
      <p:pic>
        <p:nvPicPr>
          <p:cNvPr id="8" name="Рисунок 7" descr="E:\фото для инвестиций\вахит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194140" y="4149080"/>
            <a:ext cx="2714644" cy="24946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3" descr="D:\СХПК имени Вахитова\_DSC07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3" y="4149080"/>
            <a:ext cx="2786081" cy="249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1.png"/>
          <p:cNvPicPr>
            <a:picLocks noChangeAspect="1"/>
          </p:cNvPicPr>
          <p:nvPr/>
        </p:nvPicPr>
        <p:blipFill>
          <a:blip r:embed="rId4"/>
          <a:srcRect t="2631" r="1283"/>
          <a:stretch>
            <a:fillRect/>
          </a:stretch>
        </p:blipFill>
        <p:spPr>
          <a:xfrm>
            <a:off x="6080917" y="4149080"/>
            <a:ext cx="2883571" cy="249463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096"/>
            <a:ext cx="8229600" cy="764704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sz="3200" b="1" i="0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Industry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1398" y="779800"/>
            <a:ext cx="8652642" cy="14645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en-US" sz="20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Industry is </a:t>
            </a:r>
            <a:br>
              <a:rPr lang="en-US" sz="20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20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one of the leading sectors in the region's economy</a:t>
            </a:r>
          </a:p>
          <a:p>
            <a:pPr algn="ctr"/>
            <a:endParaRPr lang="ru-RU" sz="1000" b="1">
              <a:effectLst/>
              <a:latin typeface="Arial" pitchFamily="34" charset="0"/>
              <a:cs typeface="Arial" pitchFamily="34" charset="0"/>
            </a:endParaRPr>
          </a:p>
          <a:p>
            <a:pPr algn="ctr" rtl="0"/>
            <a:r>
              <a:rPr lang="en-US" sz="20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44% of the region's gross territorial product </a:t>
            </a:r>
            <a:br>
              <a:rPr lang="en-US" sz="20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20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is from industry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 l="4651" r="2326"/>
          <a:stretch>
            <a:fillRect/>
          </a:stretch>
        </p:blipFill>
        <p:spPr>
          <a:xfrm>
            <a:off x="285720" y="4857760"/>
            <a:ext cx="2571768" cy="1560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3" descr="палитра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452" y="2492895"/>
            <a:ext cx="2403981" cy="1584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" r="28662" b="7936"/>
          <a:stretch>
            <a:fillRect/>
          </a:stretch>
        </p:blipFill>
        <p:spPr>
          <a:xfrm>
            <a:off x="6804248" y="3850628"/>
            <a:ext cx="2088232" cy="1450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2" name="Picture 2" descr="C:\Users\Nailya.Galiakbarova\AppData\Local\Microsoft\Windows\Temporary Internet Files\Content.Outlook\HCTFKSWI\IMG_1610.jpg"/>
          <p:cNvPicPr>
            <a:picLocks noChangeAspect="1" noChangeArrowheads="1"/>
          </p:cNvPicPr>
          <p:nvPr/>
        </p:nvPicPr>
        <p:blipFill>
          <a:blip r:embed="rId5"/>
          <a:srcRect l="21875" t="781" b="781"/>
          <a:stretch>
            <a:fillRect/>
          </a:stretch>
        </p:blipFill>
        <p:spPr>
          <a:xfrm>
            <a:off x="285720" y="2492896"/>
            <a:ext cx="2571768" cy="1811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 descr="http://business-ideal.ru/wp-content/uploads/2014/07/%D0%9C%D0%B0%D0%BB%D1%8B%D0%B9-%D0%B1%D0%B8%D0%B7%D0%BD%D0%B5%D1%81-%D0%B8%D0%B4%D0%B5%D0%B8-%D0%B2-%D0%A3%D0%BA%D1%80%D0%B0%D0%B8%D0%BD%D0%B5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467" y="5085184"/>
            <a:ext cx="2259965" cy="1408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Овал 5"/>
          <p:cNvSpPr/>
          <p:nvPr/>
        </p:nvSpPr>
        <p:spPr>
          <a:xfrm>
            <a:off x="2411760" y="2708920"/>
            <a:ext cx="4104456" cy="3672408"/>
          </a:xfrm>
          <a:prstGeom prst="ellipse">
            <a:avLst/>
          </a:prstGeom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rtl="0"/>
            <a:r>
              <a:rPr lang="en-US" sz="16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Key activities of the industrial complex include </a:t>
            </a:r>
            <a:br>
              <a:rPr lang="en-US" sz="16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6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production of cast-iron dishes, production of felt and felt footwear, </a:t>
            </a:r>
            <a:br>
              <a:rPr lang="en-US" sz="16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6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light industry, production of construction materials, and production of food beverages and products</a:t>
            </a:r>
          </a:p>
        </p:txBody>
      </p:sp>
    </p:spTree>
    <p:extLst>
      <p:ext uri="{BB962C8B-B14F-4D97-AF65-F5344CB8AC3E}">
        <p14:creationId xmlns:p14="http://schemas.microsoft.com/office/powerpoint/2010/main" val="310047157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" name="Rectangle 2"/>
          <p:cNvSpPr>
            <a:spLocks noChangeArrowheads="1"/>
          </p:cNvSpPr>
          <p:nvPr/>
        </p:nvSpPr>
        <p:spPr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G:\Фото для презентации\КВВК\КВВК.bmp"/>
          <p:cNvPicPr>
            <a:picLocks noChangeAspect="1" noChangeArrowheads="1"/>
          </p:cNvPicPr>
          <p:nvPr/>
        </p:nvPicPr>
        <p:blipFill>
          <a:blip r:embed="rId2"/>
          <a:srcRect l="30078" t="8252" r="33008" b="71973"/>
          <a:stretch>
            <a:fillRect/>
          </a:stretch>
        </p:blipFill>
        <p:spPr>
          <a:xfrm>
            <a:off x="4067944" y="214291"/>
            <a:ext cx="4752528" cy="105446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Picture 3" descr="\\10.104.52.82\d\презентация сессии\ВВК\Image00010.jpg"/>
          <p:cNvPicPr>
            <a:picLocks noChangeAspect="1" noChangeArrowheads="1"/>
          </p:cNvPicPr>
          <p:nvPr/>
        </p:nvPicPr>
        <p:blipFill>
          <a:blip r:embed="rId3"/>
          <a:srcRect l="7920" t="5547" r="18044" b="6898"/>
          <a:stretch>
            <a:fillRect/>
          </a:stretch>
        </p:blipFill>
        <p:spPr>
          <a:xfrm>
            <a:off x="357728" y="3688080"/>
            <a:ext cx="4214272" cy="296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F:\бизнес бук\валенки\index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29" y="214290"/>
            <a:ext cx="3422183" cy="314327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124" name="Picture 4" descr="C:\Users\Nailya.Galiakbarova\Desktop\2.jpg"/>
          <p:cNvPicPr>
            <a:picLocks noChangeAspect="1" noChangeArrowheads="1"/>
          </p:cNvPicPr>
          <p:nvPr/>
        </p:nvPicPr>
        <p:blipFill>
          <a:blip r:embed="rId5"/>
          <a:srcRect t="3774"/>
          <a:stretch>
            <a:fillRect/>
          </a:stretch>
        </p:blipFill>
        <p:spPr>
          <a:xfrm>
            <a:off x="4909102" y="3688080"/>
            <a:ext cx="3826390" cy="2961441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993928"/>
              </p:ext>
            </p:extLst>
          </p:nvPr>
        </p:nvGraphicFramePr>
        <p:xfrm>
          <a:off x="3923928" y="1310288"/>
          <a:ext cx="5005758" cy="200026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5005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00264"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i="0" u="none" strike="noStrike" smtId="4294967295">
                          <a:solidFill>
                            <a:srgbClr val="0070C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JSC Kukmor Felt-Making Factory </a:t>
                      </a:r>
                    </a:p>
                    <a:p>
                      <a:pPr marL="0" indent="182563" algn="just" rtl="0"/>
                      <a:r>
                        <a:rPr lang="en-US" sz="1600" b="1" i="0" u="none" strike="noStrike" smtId="4294967295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The oldest city-forming enterprise in the region, the Kukmor Felt-Making Factory, was founded in 1870 by the manufacturer Komarov brothers. </a:t>
                      </a:r>
                    </a:p>
                    <a:p>
                      <a:pPr marL="0" indent="182563" algn="just" rtl="0"/>
                      <a:r>
                        <a:rPr lang="en-US" sz="1600" b="1" i="0" u="none" strike="noStrike" smtId="4294967295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In the felted footwear production segment of the Republic of Tatarstan, the enterprise's share totals 70%.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060166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" name="Rectangle 2"/>
          <p:cNvSpPr>
            <a:spLocks noChangeArrowheads="1"/>
          </p:cNvSpPr>
          <p:nvPr/>
        </p:nvSpPr>
        <p:spPr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661784"/>
              </p:ext>
            </p:extLst>
          </p:nvPr>
        </p:nvGraphicFramePr>
        <p:xfrm>
          <a:off x="214282" y="142852"/>
          <a:ext cx="4501734" cy="400052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501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00528"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i="0" u="none" strike="noStrike" dirty="0" err="1" smtId="4294967295">
                          <a:solidFill>
                            <a:srgbClr val="0070C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OJSC</a:t>
                      </a:r>
                      <a:r>
                        <a:rPr lang="en-US" sz="1800" b="1" i="0" u="none" strike="noStrike" dirty="0" smtId="4294967295">
                          <a:solidFill>
                            <a:srgbClr val="0070C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b="1" i="0" u="none" strike="noStrike" dirty="0" err="1" smtId="4294967295">
                          <a:solidFill>
                            <a:srgbClr val="0070C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Kukmor</a:t>
                      </a:r>
                      <a:r>
                        <a:rPr lang="en-US" sz="1800" b="1" i="0" u="none" strike="noStrike" dirty="0" smtId="4294967295">
                          <a:solidFill>
                            <a:srgbClr val="0070C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b="1" i="0" u="none" strike="noStrike" dirty="0" err="1" smtId="4294967295">
                          <a:solidFill>
                            <a:srgbClr val="0070C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Metalware</a:t>
                      </a:r>
                      <a:r>
                        <a:rPr lang="en-US" sz="1800" b="1" i="0" u="none" strike="noStrike" dirty="0" smtId="4294967295">
                          <a:solidFill>
                            <a:srgbClr val="0070C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 Factory</a:t>
                      </a:r>
                    </a:p>
                    <a:p>
                      <a:pPr marL="0" indent="182563" algn="just" rtl="0"/>
                      <a:r>
                        <a:rPr lang="en-US" sz="1600" b="1" i="0" u="none" strike="noStrike" baseline="0" dirty="0" err="1" smtId="4294967295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OJSC</a:t>
                      </a:r>
                      <a:r>
                        <a:rPr lang="en-US" sz="1600" b="1" i="0" u="none" strike="noStrike" baseline="0" dirty="0" smtId="4294967295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b="1" i="0" u="none" strike="noStrike" baseline="0" dirty="0" err="1" smtId="4294967295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KZMP</a:t>
                      </a:r>
                      <a:r>
                        <a:rPr lang="en-US" sz="1600" b="1" i="0" u="none" strike="noStrike" baseline="0" dirty="0" smtId="4294967295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 is one of today's main producers specializing in the production of cast thick-walled aluminum cookware in Russia.</a:t>
                      </a:r>
                    </a:p>
                    <a:p>
                      <a:pPr marL="0" indent="182563" algn="just" rtl="0"/>
                      <a:r>
                        <a:rPr lang="en-US" sz="1600" b="1" i="0" u="none" strike="noStrike" baseline="0" dirty="0" smtId="4294967295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In the cast aluminum ware segment, the share of the enterprise is more than 68% produced domestically, </a:t>
                      </a:r>
                      <a:br>
                        <a:rPr lang="en-US" sz="1600" b="1" i="0" u="none" strike="noStrike" baseline="0" dirty="0" smtId="4294967295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</a:br>
                      <a:r>
                        <a:rPr lang="en-US" sz="1600" b="1" i="0" u="none" strike="noStrike" baseline="0" dirty="0" smtId="4294967295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and for dishes with non-stick coating it's more than 28%.</a:t>
                      </a:r>
                    </a:p>
                    <a:p>
                      <a:pPr marL="0" indent="182563" algn="just" rtl="0"/>
                      <a:r>
                        <a:rPr lang="en-US" sz="1600" b="1" i="0" u="none" strike="noStrike" baseline="0" dirty="0" err="1" smtId="4294967295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KUKMARA</a:t>
                      </a:r>
                      <a:r>
                        <a:rPr lang="en-US" sz="1600" b="1" i="0" u="none" strike="noStrike" baseline="0" dirty="0" smtId="4294967295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® brand products are well-known and in constant demand </a:t>
                      </a:r>
                      <a:br>
                        <a:rPr lang="en-US" sz="1600" b="1" i="0" u="none" strike="noStrike" baseline="0" dirty="0" smtId="4294967295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</a:br>
                      <a:r>
                        <a:rPr lang="en-US" sz="1600" b="1" i="0" u="none" strike="noStrike" baseline="0" dirty="0" smtId="4294967295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in Russia and the CIS countries, </a:t>
                      </a:r>
                      <a:br>
                        <a:rPr lang="en-US" sz="1600" b="1" i="0" u="none" strike="noStrike" baseline="0" dirty="0" smtId="4294967295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</a:br>
                      <a:r>
                        <a:rPr lang="en-US" sz="1600" b="1" i="0" u="none" strike="noStrike" baseline="0" dirty="0" smtId="4294967295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as well as in Germany, Canada, the USA, Israel, the Czech Republic, and Hungary.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030" y="929240"/>
            <a:ext cx="4010688" cy="336385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148" name="Picture 4" descr="C:\Users\Nailya.Galiakbarova\Desktop\logo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214290"/>
            <a:ext cx="3786214" cy="6334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Рисунок 13" descr="DSC_42352212"/>
          <p:cNvPicPr/>
          <p:nvPr/>
        </p:nvPicPr>
        <p:blipFill>
          <a:blip r:embed="rId4"/>
          <a:srcRect t="27658"/>
          <a:stretch>
            <a:fillRect/>
          </a:stretch>
        </p:blipFill>
        <p:spPr>
          <a:xfrm>
            <a:off x="215066" y="4509120"/>
            <a:ext cx="4357718" cy="216800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Picture 4" descr="традиция"/>
          <p:cNvPicPr>
            <a:picLocks noChangeAspect="1" noChangeArrowheads="1"/>
          </p:cNvPicPr>
          <p:nvPr/>
        </p:nvPicPr>
        <p:blipFill>
          <a:blip r:embed="rId5"/>
          <a:srcRect l="8393"/>
          <a:stretch>
            <a:fillRect/>
          </a:stretch>
        </p:blipFill>
        <p:spPr>
          <a:xfrm>
            <a:off x="4919030" y="4508725"/>
            <a:ext cx="4011881" cy="215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81942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3076" name="Picture 4" descr="http://kidbum.ru/wp-content/uploads/2015/01/hij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" y="191137"/>
            <a:ext cx="2588140" cy="152477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SAM_099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682" y="214290"/>
            <a:ext cx="4409790" cy="3113533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898688"/>
              </p:ext>
            </p:extLst>
          </p:nvPr>
        </p:nvGraphicFramePr>
        <p:xfrm>
          <a:off x="107504" y="1752496"/>
          <a:ext cx="4265206" cy="10668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265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6850"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i="0" u="none" strike="noStrike" smtId="4294967295">
                          <a:solidFill>
                            <a:srgbClr val="0070C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OJSC Kukmor Garment Factory</a:t>
                      </a:r>
                    </a:p>
                    <a:p>
                      <a:pPr algn="ctr" rtl="0"/>
                      <a:r>
                        <a:rPr lang="en-US" sz="1600" b="1" i="0" u="none" strike="noStrike" smtId="4294967295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The only manufacturer of </a:t>
                      </a:r>
                      <a:br>
                        <a:rPr lang="en-US" sz="1600" b="1" i="0" u="none" strike="noStrike" smtId="4294967295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</a:br>
                      <a:r>
                        <a:rPr lang="en-US" sz="1600" b="1" i="0" u="none" strike="noStrike" smtId="4294967295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 outer athletic and children's clothing </a:t>
                      </a:r>
                      <a:br>
                        <a:rPr lang="en-US" sz="1600" b="1" i="0" u="none" strike="noStrike" smtId="4294967295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</a:br>
                      <a:r>
                        <a:rPr lang="en-US" sz="1600" b="1" i="0" u="none" strike="noStrike" smtId="4294967295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  <a:cs typeface="Arial"/>
                        </a:rPr>
                        <a:t>in the Republic of Tatarstan.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8" name="Picture 2" descr="F:\бизнес бук\шв ф-ка 6\fabrika_kukmor_BaqtpfHD6rS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08" y="2981802"/>
            <a:ext cx="3279878" cy="368755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6" name="Picture 2" descr="Z:\public\бизнес бук\шв ф-ка 6\fabrika_kukmor_BfNenPgDauI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3500438"/>
            <a:ext cx="3816423" cy="316705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6341980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43118" y="1000108"/>
            <a:ext cx="6900882" cy="3357586"/>
          </a:xfrm>
          <a:effectLst/>
        </p:spPr>
        <p:txBody>
          <a:bodyPr/>
          <a:lstStyle/>
          <a:p>
            <a:pPr rtl="0">
              <a:buNone/>
            </a:pPr>
            <a:r>
              <a:rPr lang="en-US" sz="28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Tatarstan is</a:t>
            </a:r>
          </a:p>
          <a:p>
            <a:pPr rtl="0">
              <a:buNone/>
            </a:pPr>
            <a:r>
              <a:rPr lang="en-US" sz="28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the leader in terms of</a:t>
            </a:r>
          </a:p>
          <a:p>
            <a:pPr rtl="0">
              <a:buNone/>
            </a:pPr>
            <a:r>
              <a:rPr lang="en-US" sz="28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minimal</a:t>
            </a:r>
          </a:p>
          <a:p>
            <a:pPr rtl="0">
              <a:buNone/>
            </a:pPr>
            <a:r>
              <a:rPr lang="en-US" sz="28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investment risk</a:t>
            </a:r>
          </a:p>
          <a:p>
            <a:pPr>
              <a:buNone/>
            </a:pPr>
            <a:endParaRPr lang="ru-RU">
              <a:effectLst/>
            </a:endParaRPr>
          </a:p>
        </p:txBody>
      </p:sp>
      <p:pic>
        <p:nvPicPr>
          <p:cNvPr id="2050" name="Picture 2" descr="Z:\public\бизнес бук\Новая папка\3675215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1539"/>
          <a:stretch>
            <a:fillRect/>
          </a:stretch>
        </p:blipFill>
        <p:spPr>
          <a:xfrm>
            <a:off x="0" y="1132294"/>
            <a:ext cx="9144000" cy="572570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1398" y="44624"/>
            <a:ext cx="8652642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en-US" sz="3000" b="1" i="0" u="none" strike="noStrike" dirty="0" err="1" smtId="4294967295">
                <a:solidFill>
                  <a:srgbClr val="0066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Tatarstan</a:t>
            </a:r>
            <a:r>
              <a:rPr lang="en-US" sz="3000" b="1" i="0" u="none" strike="noStrike" dirty="0" smtId="4294967295">
                <a:solidFill>
                  <a:srgbClr val="0066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is the leader in terms </a:t>
            </a:r>
            <a:r>
              <a:rPr lang="en-US" sz="3000" b="1" i="0" u="none" strike="noStrike" dirty="0" smtClean="0" smtId="4294967295">
                <a:solidFill>
                  <a:srgbClr val="0066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/>
            </a:r>
            <a:br>
              <a:rPr lang="en-US" sz="3000" b="1" i="0" u="none" strike="noStrike" dirty="0" smtClean="0" smtId="4294967295">
                <a:solidFill>
                  <a:srgbClr val="0066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3000" b="1" i="0" u="none" strike="noStrike" dirty="0" smtClean="0" smtId="4294967295">
                <a:solidFill>
                  <a:srgbClr val="0066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of minimum </a:t>
            </a:r>
            <a:r>
              <a:rPr lang="en-US" sz="3000" b="1" i="0" u="none" strike="noStrike" dirty="0" smtId="4294967295">
                <a:solidFill>
                  <a:srgbClr val="0066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investment risk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6146" name="Picture 2" descr="Z:\public\бизнес бук\промпарк\1468221330_cam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7524" y="6038"/>
            <a:ext cx="9431524" cy="684591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2372"/>
            <a:ext cx="8534752" cy="1643074"/>
          </a:xfrm>
          <a:effectLst/>
        </p:spPr>
        <p:txBody>
          <a:bodyPr>
            <a:noAutofit/>
          </a:bodyPr>
          <a:lstStyle/>
          <a:p>
            <a:pPr marL="0" indent="0" algn="just" rtl="0">
              <a:buNone/>
            </a:pPr>
            <a:r>
              <a:rPr lang="en-US" sz="24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In </a:t>
            </a:r>
            <a:r>
              <a:rPr lang="en-US" sz="2400" b="1" i="0" u="none" strike="noStrike" dirty="0" err="1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Tatarstan</a:t>
            </a:r>
            <a:r>
              <a:rPr lang="en-US" sz="24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, the current trend is industrial parks </a:t>
            </a:r>
            <a:br>
              <a:rPr lang="en-US" sz="24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24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and areas for the development of entrepreneurship </a:t>
            </a:r>
            <a:br>
              <a:rPr lang="en-US" sz="24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24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in municipal areas. </a:t>
            </a:r>
            <a:r>
              <a:rPr lang="en-US" sz="2400" b="1" i="0" u="none" strike="noStrike" dirty="0" err="1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Kukmor's</a:t>
            </a:r>
            <a:r>
              <a:rPr lang="en-US" sz="24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key asset is the </a:t>
            </a:r>
            <a:r>
              <a:rPr lang="en-US" sz="2400" b="1" i="0" u="none" strike="noStrike" dirty="0" err="1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Kukmor</a:t>
            </a:r>
            <a:r>
              <a:rPr lang="en-US" sz="24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industrial park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5060841"/>
            <a:ext cx="8534752" cy="14645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ru-RU" b="1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rtl="0"/>
            <a:r>
              <a:rPr lang="en-US" sz="18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Industrial park residents enjoy reduced rates of income tax and property tax, exemption from land rent, a preferential tariff for electricity, and subsidized costs for purchasing equipment and loan interest rates. 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" name="Rectangle 2"/>
          <p:cNvSpPr>
            <a:spLocks noChangeArrowheads="1"/>
          </p:cNvSpPr>
          <p:nvPr/>
        </p:nvSpPr>
        <p:spPr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0232" y="1425580"/>
            <a:ext cx="2395736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ru-RU" sz="1600" b="1"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7479" y="142853"/>
            <a:ext cx="5659516" cy="457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en-US" sz="2400" b="1" i="0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Kukmor Industrial Park</a:t>
            </a:r>
          </a:p>
        </p:txBody>
      </p:sp>
      <p:pic>
        <p:nvPicPr>
          <p:cNvPr id="10" name="Picture 3" descr="X:\Презентация Кукмор инвест паспорт\27 октября 2015 года\промпарк\IMG_7662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991" y="3449320"/>
            <a:ext cx="4325497" cy="323496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Рисунок 10" descr="IMG_8330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3449320"/>
            <a:ext cx="4320481" cy="323496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Рисунок 7" descr="E:\Кукмор\22. копия эскиза архитектурного решения и фотоматериалы\vid3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6378270" y="192536"/>
            <a:ext cx="2571768" cy="312292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11246" y="693718"/>
            <a:ext cx="6078334" cy="25628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  The Kukmor industrial park is located in the city of Kukmor.</a:t>
            </a:r>
          </a:p>
          <a:p>
            <a:pPr algn="just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  The total area is 36 hectares.</a:t>
            </a:r>
          </a:p>
          <a:p>
            <a:pPr algn="just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  A railway branch line is connected to the industrial park.</a:t>
            </a:r>
          </a:p>
          <a:p>
            <a:pPr algn="just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  The distance to the nearest customs post is </a:t>
            </a:r>
            <a:b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16 km.</a:t>
            </a:r>
          </a:p>
          <a:p>
            <a:pPr algn="just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  The Kukmor industrial park is part of the Russian Association of Industrial Parks.</a:t>
            </a:r>
          </a:p>
        </p:txBody>
      </p:sp>
    </p:spTree>
    <p:extLst>
      <p:ext uri="{BB962C8B-B14F-4D97-AF65-F5344CB8AC3E}">
        <p14:creationId xmlns:p14="http://schemas.microsoft.com/office/powerpoint/2010/main" val="45375514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" name="Rectangle 2"/>
          <p:cNvSpPr>
            <a:spLocks noChangeArrowheads="1"/>
          </p:cNvSpPr>
          <p:nvPr/>
        </p:nvSpPr>
        <p:spPr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79219" y="0"/>
            <a:ext cx="2459733" cy="457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en-US" sz="2400" b="0" i="0" u="none" strike="noStrike" smtId="4294967295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71942"/>
            <a:ext cx="421427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" r="28662" b="7936"/>
          <a:stretch>
            <a:fillRect/>
          </a:stretch>
        </p:blipFill>
        <p:spPr>
          <a:xfrm>
            <a:off x="4678208" y="4071942"/>
            <a:ext cx="421427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0640"/>
            <a:ext cx="9144000" cy="5186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en-US" sz="2800" b="1" i="0" u="none" strike="noStrike" dirty="0" err="1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Stroykom</a:t>
            </a:r>
            <a:r>
              <a:rPr lang="en-US" sz="2800" b="1" i="0" u="none" strike="noStrike" dirty="0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Industrial Site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4">
            <a:extLst/>
          </a:blip>
          <a:srcRect l="9482" t="9413" r="60915" b="74051"/>
          <a:stretch>
            <a:fillRect/>
          </a:stretch>
        </p:blipFill>
        <p:spPr>
          <a:xfrm>
            <a:off x="3275856" y="336528"/>
            <a:ext cx="2915848" cy="1214445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4641313" y="1429613"/>
            <a:ext cx="4253290" cy="25628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 rtl="0"/>
            <a:r>
              <a:rPr lang="en-US" sz="19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  Stroykom Group is the leader in terms of production of sandwich panels in the Republic of Tatarstan.</a:t>
            </a:r>
          </a:p>
          <a:p>
            <a:pPr algn="just"/>
            <a:endParaRPr lang="ru-RU" sz="1000" b="1">
              <a:effectLst/>
              <a:latin typeface="Arial" pitchFamily="34" charset="0"/>
              <a:cs typeface="Arial" pitchFamily="34" charset="0"/>
            </a:endParaRPr>
          </a:p>
          <a:p>
            <a:pPr algn="just" rtl="0"/>
            <a:r>
              <a:rPr lang="en-US" sz="19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  Since 2017, it has been the supplier of components for the Haier Electrical Appliances Rus company.</a:t>
            </a:r>
          </a:p>
        </p:txBody>
      </p:sp>
      <p:pic>
        <p:nvPicPr>
          <p:cNvPr id="11" name="Picture 3" descr="Z:\2015\Сафаров 23.01.15\IMG_55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4" t="14187" r="23898" b="27166"/>
          <a:stretch>
            <a:fillRect/>
          </a:stretch>
        </p:blipFill>
        <p:spPr>
          <a:xfrm>
            <a:off x="251520" y="1296020"/>
            <a:ext cx="4214272" cy="257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16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" name="Rectangle 2"/>
          <p:cNvSpPr>
            <a:spLocks noChangeArrowheads="1"/>
          </p:cNvSpPr>
          <p:nvPr/>
        </p:nvSpPr>
        <p:spPr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6727" y="3582036"/>
            <a:ext cx="4294543" cy="30663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 rtl="0"/>
            <a:r>
              <a:rPr lang="en-US" sz="15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  The most significant problem energy faces in Russia is the climate.</a:t>
            </a:r>
          </a:p>
          <a:p>
            <a:pPr algn="just" rtl="0"/>
            <a:r>
              <a:rPr lang="en-US" sz="15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  The team at the Kukmor Power Distribution Zone has a solid business reputation. In recent years, the kilometers of its networks have grown significantly, and one thing remains unchanged: the highest professionalism and competence of its personnel. </a:t>
            </a:r>
          </a:p>
          <a:p>
            <a:pPr algn="just" rtl="0"/>
            <a:r>
              <a:rPr lang="en-US" sz="15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  For the first time in Russia, innovative equipment and EXCEL-type cables for 10 kV overhead lines were used in the Kukmor district.</a:t>
            </a:r>
          </a:p>
        </p:txBody>
      </p:sp>
      <p:pic>
        <p:nvPicPr>
          <p:cNvPr id="7" name="Рисунок 6" descr="&amp;Scy;&amp;ocy;&amp;tcy;&amp;rcy;&amp;ucy;&amp;dcy;&amp;ncy;&amp;icy;&amp;kcy;&amp;icy; &amp;fcy;&amp;icy;&amp;lcy;&amp;icy;&amp;acy;&amp;lcy;&amp;acy; &amp;Tcy;&amp;yucy;&amp;mcy;&amp;iecy;&amp;ncy;&amp;softcy;&amp;ecy;&amp;ncy;&amp;iecy;&amp;rcy;&amp;gcy;&amp;ocy; - &amp;Ncy;&amp;iecy;&amp;fcy;&amp;tcy;&amp;iecy;&amp;yucy;&amp;gcy;&amp;acy;&amp;ncy;&amp;scy;&amp;kcy;&amp;icy;&amp;iecy; &amp;ecy;&amp;lcy;&amp;iecy;&amp;kcy;&amp;tcy;&amp;rcy;&amp;icy;&amp;chcy;&amp;iecy;&amp;scy;&amp;kcy;&amp;icy;&amp;iecy; &amp;scy;&amp;iecy;&amp;tcy;&amp;icy; &amp;ucy;&amp;scy;&amp;pcy;&amp;iecy;&amp;shcy;&amp;ncy;&amp;ocy; &amp;scy;&amp;pcy;&amp;rcy;&amp;acy;&amp;vcy;&amp;icy;&amp;lcy;&amp;icy;&amp;scy;&amp;softcy; &amp;scy; &amp;ucy;&amp;scy;&amp;lcy;&amp;ocy;&amp;vcy;&amp;ncy;&amp;ocy;&amp;jcy; &amp;acy;&amp;vcy;&amp;acy;&amp;rcy;&amp;icy;&amp;iecy;&amp;jcy; &amp;ncy;&amp;acy; &amp;Lcy;&amp;Ecy;&amp;Pcy; 110 &amp;kcy;&amp;Vcy;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282" y="193652"/>
            <a:ext cx="4214842" cy="328614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Рисунок 7" descr="http://www.yablonovskiy.ru/wp-content/uploads/2011/09/elektropodstancia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4643438" y="193652"/>
            <a:ext cx="4357718" cy="650085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2468314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9395"/>
            <a:ext cx="8581134" cy="549189"/>
          </a:xfr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en-US" sz="3000" b="1" i="0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+mn-ea"/>
                <a:cs typeface="Arial"/>
              </a:rPr>
              <a:t>Underground Treasures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630848"/>
            <a:ext cx="4357718" cy="3074115"/>
          </a:xfrm>
          <a:effectLst/>
        </p:spPr>
        <p:txBody>
          <a:bodyPr>
            <a:noAutofit/>
          </a:bodyPr>
          <a:lstStyle/>
          <a:p>
            <a:pPr marL="0" indent="182563" algn="just" rtl="0">
              <a:spcBef>
                <a:spcPct val="0"/>
              </a:spcBef>
              <a:buNone/>
            </a:pPr>
            <a:r>
              <a:rPr lang="en-US" sz="1500" b="1" i="0" u="none" strike="noStrike" ker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The region has significant reserves of construction materials. On the ground surface, there are deposits of the Upper Permian complex and the Quaternary system; the manifestations of solid minerals and groundwater are </a:t>
            </a:r>
            <a:br>
              <a:rPr lang="en-US" sz="1500" b="1" i="0" u="none" strike="noStrike" ker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500" b="1" i="0" u="none" strike="noStrike" ker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mainly associated with them.</a:t>
            </a:r>
          </a:p>
          <a:p>
            <a:pPr marL="0" indent="182563" algn="just" rtl="0">
              <a:spcBef>
                <a:spcPct val="0"/>
              </a:spcBef>
              <a:buNone/>
            </a:pPr>
            <a:r>
              <a:rPr lang="en-US" sz="1500" b="1" i="0" u="none" strike="noStrike" ker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The modern mineral and raw materials base of solid minerals consists of deposits and manifestations of brick and bentonite-like clays, sandstone, and carbonate rocks (limestones).</a:t>
            </a:r>
          </a:p>
          <a:p>
            <a:pPr marL="0" indent="0" algn="just">
              <a:spcBef>
                <a:spcPct val="0"/>
              </a:spcBef>
              <a:buNone/>
            </a:pPr>
            <a:endParaRPr lang="ru-RU" sz="1500" b="1" kern="0" smtClean="0">
              <a:effectLst/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sz="1500" b="1" kern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E:\фото для инвестиций\известняк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681758" y="3861048"/>
            <a:ext cx="4210722" cy="278266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4" descr="E:\фото для инвестиций\добыча глины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290" y="847042"/>
            <a:ext cx="4141694" cy="272597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2" descr="Z:\public\бизнес бук\фото для паспорта\карьер\IMG_6850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90" y="3861048"/>
            <a:ext cx="4141694" cy="278266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1103"/>
            <a:ext cx="8237830" cy="549189"/>
          </a:xfr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rtl="0"/>
            <a:r>
              <a:rPr lang="en-US" sz="3000" b="1" i="0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+mn-ea"/>
                <a:cs typeface="Arial"/>
              </a:rPr>
              <a:t>Work Hard, Play Hard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142415"/>
            <a:ext cx="4286280" cy="2214577"/>
          </a:xfrm>
          <a:effectLst/>
        </p:spPr>
        <p:txBody>
          <a:bodyPr vert="horz" lIns="91440" tIns="45720" rIns="91440" bIns="45720" rtlCol="0">
            <a:noAutofit/>
          </a:bodyPr>
          <a:lstStyle/>
          <a:p>
            <a:pPr marL="0" indent="182563" algn="just" rtl="0">
              <a:spcBef>
                <a:spcPct val="0"/>
              </a:spcBef>
              <a:buNone/>
            </a:pPr>
            <a:r>
              <a:rPr lang="en-US" sz="1800" b="1" i="0" u="none" strike="noStrike" ker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  Comfortable living conditions and recreation opportunities are an important component of the region's social microclimate. </a:t>
            </a:r>
          </a:p>
          <a:p>
            <a:pPr marL="0" indent="182563" algn="just" rtl="0">
              <a:spcBef>
                <a:spcPct val="0"/>
              </a:spcBef>
              <a:buNone/>
            </a:pPr>
            <a:r>
              <a:rPr lang="en-US" sz="1800" b="1" i="0" u="none" strike="noStrike" ker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We take care of our children and youth, build sports facilities, and improve our parks.</a:t>
            </a:r>
          </a:p>
        </p:txBody>
      </p:sp>
      <p:pic>
        <p:nvPicPr>
          <p:cNvPr id="5" name="Рисунок 4" descr="view_2240787_1997796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4324"/>
          <a:stretch>
            <a:fillRect/>
          </a:stretch>
        </p:blipFill>
        <p:spPr>
          <a:xfrm>
            <a:off x="4623118" y="857920"/>
            <a:ext cx="4306574" cy="271464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2" descr="C:\Users\Chulpan.Hanafina\Desktop\социально-экономические показатели\2016\фото набережная\DJI_001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282" y="3768720"/>
            <a:ext cx="4214842" cy="290447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218" name="Picture 2" descr="Z:\public\ФОТОГРАФИИ\парк дет площадка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3118" y="3768520"/>
            <a:ext cx="4321967" cy="290247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5" name="Овал 14"/>
          <p:cNvSpPr/>
          <p:nvPr/>
        </p:nvSpPr>
        <p:spPr>
          <a:xfrm>
            <a:off x="3326656" y="2942396"/>
            <a:ext cx="2448272" cy="1627684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rtl="0"/>
            <a:r>
              <a:rPr lang="en-US" sz="2400" b="1" i="0" u="none" strike="noStrike" smtId="4294967295">
                <a:solidFill>
                  <a:srgbClr val="0066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Population</a:t>
            </a:r>
          </a:p>
          <a:p>
            <a:pPr algn="ctr" rtl="0"/>
            <a:r>
              <a:rPr lang="en-US" sz="2400" b="1" i="0" u="none" strike="noStrike" smtId="4294967295">
                <a:solidFill>
                  <a:srgbClr val="0066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51,114 people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76256" y="5223771"/>
            <a:ext cx="2145420" cy="131494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59.3%</a:t>
            </a:r>
          </a:p>
          <a:p>
            <a:pPr algn="ctr" rtl="0"/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able-bodied </a:t>
            </a:r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  <a:sym typeface="Symbol"/>
              </a:rPr>
              <a:t> </a:t>
            </a:r>
            <a:b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  <a:sym typeface="Symbol"/>
              </a:rPr>
            </a:br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  <a:sym typeface="Symbol"/>
              </a:rPr>
              <a:t> 30,300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5496" y="5002128"/>
            <a:ext cx="2232248" cy="166563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 rtl="0"/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3%</a:t>
            </a:r>
          </a:p>
          <a:p>
            <a:pPr algn="ctr" rtl="0"/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people </a:t>
            </a:r>
            <a:b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with disabilities</a:t>
            </a:r>
          </a:p>
          <a:p>
            <a:pPr algn="ctr" rtl="0"/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  <a:sym typeface="Symbol"/>
              </a:rPr>
              <a:t> </a:t>
            </a:r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1,732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426" y="1844824"/>
            <a:ext cx="1785950" cy="96431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31.5%</a:t>
            </a:r>
          </a:p>
          <a:p>
            <a:pPr algn="ctr" rtl="0"/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retirees</a:t>
            </a:r>
          </a:p>
          <a:p>
            <a:pPr algn="ctr" rtl="0"/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  <a:sym typeface="Symbol"/>
              </a:rPr>
              <a:t> </a:t>
            </a:r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16,118 </a:t>
            </a:r>
          </a:p>
        </p:txBody>
      </p:sp>
      <p:pic>
        <p:nvPicPr>
          <p:cNvPr id="8200" name="Picture 8" descr="Z:\public\бизнес бук\фото для паспорта\демография\fon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704512"/>
            <a:ext cx="2211040" cy="2040741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601400" y="589320"/>
            <a:ext cx="1857388" cy="113964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11%</a:t>
            </a:r>
          </a:p>
          <a:p>
            <a:pPr algn="ctr" rtl="0"/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school children</a:t>
            </a:r>
          </a:p>
          <a:p>
            <a:pPr algn="ctr" rtl="0"/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  <a:sym typeface="Symbol"/>
              </a:rPr>
              <a:t> </a:t>
            </a:r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5,491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658536" y="630848"/>
            <a:ext cx="1554504" cy="105198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3.7%</a:t>
            </a:r>
          </a:p>
          <a:p>
            <a:pPr algn="ctr" rtl="0"/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students </a:t>
            </a:r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  <a:sym typeface="Symbol"/>
              </a:rPr>
              <a:t> </a:t>
            </a:r>
          </a:p>
          <a:p>
            <a:pPr algn="ctr" rtl="0"/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1,890</a:t>
            </a:r>
          </a:p>
        </p:txBody>
      </p:sp>
      <p:pic>
        <p:nvPicPr>
          <p:cNvPr id="8199" name="Picture 7" descr="Z:\public\бизнес бук\фото для паспорта\демография\Group-of-graduate-students-holding-their-diploma-after-graduation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258" y="908720"/>
            <a:ext cx="2321555" cy="2055837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Z:\public\бизнес бук\фото для паспорта\демография\1_sentyabrya_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2376" y="908720"/>
            <a:ext cx="2244170" cy="1972716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01" name="Picture 9" descr="Z:\public\бизнес бук\фото для паспорта\демография\8ead1f058587d8e671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6031" y="4572060"/>
            <a:ext cx="2293481" cy="1972716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5" descr="Z:\public\бизнес бук\фото для паспорта\демография\rosneftrab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3846" y="4561900"/>
            <a:ext cx="2244170" cy="1972716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532524" y="69095"/>
            <a:ext cx="8152078" cy="549189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sz="3000" b="1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rtl="0"/>
            <a:r>
              <a:rPr lang="en-US" sz="30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Structure of the population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876256" y="1649120"/>
            <a:ext cx="2232248" cy="130583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10.2%</a:t>
            </a:r>
          </a:p>
          <a:p>
            <a:pPr algn="ctr" rtl="0"/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preschool age children </a:t>
            </a:r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  <a:sym typeface="Symbol"/>
              </a:rPr>
              <a:t> </a:t>
            </a:r>
            <a:b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  <a:sym typeface="Symbol"/>
              </a:rPr>
            </a:br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  <a:sym typeface="Symbol"/>
              </a:rPr>
              <a:t> </a:t>
            </a:r>
            <a:r>
              <a:rPr lang="en-US" sz="17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5,235</a:t>
            </a:r>
          </a:p>
        </p:txBody>
      </p:sp>
      <p:pic>
        <p:nvPicPr>
          <p:cNvPr id="8198" name="Picture 6" descr="Z:\public\бизнес бук\фото для паспорта\демография\original (1).jp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6235" y="2786891"/>
            <a:ext cx="2106165" cy="2040741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6521"/>
            <a:ext cx="9153144" cy="461665"/>
          </a:xfr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rtl="0"/>
            <a:r>
              <a:rPr lang="en-US" sz="2400" b="1" i="0" u="none" strike="noStrike" dirty="0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+mn-ea"/>
                <a:cs typeface="Arial"/>
              </a:rPr>
              <a:t>Human capital is the region's most important resource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4602" y="766614"/>
            <a:ext cx="4286312" cy="2786082"/>
          </a:xfrm>
          <a:effectLst/>
        </p:spPr>
        <p:txBody>
          <a:bodyPr vert="horz" lIns="91440" tIns="45720" rIns="91440" bIns="45720" rtlCol="0">
            <a:noAutofit/>
          </a:bodyPr>
          <a:lstStyle/>
          <a:p>
            <a:pPr marL="0" indent="182563" algn="just" rtl="0">
              <a:spcBef>
                <a:spcPct val="0"/>
              </a:spcBef>
              <a:buNone/>
            </a:pPr>
            <a:r>
              <a:rPr lang="en-US" sz="1800" b="1" i="0" u="none" strike="noStrike" ker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  Its main engine of development is people. The district does not lack skilled personnel thanks to its appealing work and life conditions. </a:t>
            </a:r>
          </a:p>
          <a:p>
            <a:pPr marL="0" indent="182563" algn="just" rtl="0">
              <a:spcBef>
                <a:spcPct val="0"/>
              </a:spcBef>
              <a:buNone/>
            </a:pPr>
            <a:r>
              <a:rPr lang="en-US" sz="1800" b="1" i="0" u="none" strike="noStrike" ker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  In 2017, the Resource Center for Personnel Training</a:t>
            </a:r>
            <a:br>
              <a:rPr lang="en-US" sz="1800" b="1" i="0" u="none" strike="noStrike" ker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800" b="1" i="0" u="none" strike="noStrike" ker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was opened in the city of Kukmor. We are confident we can solve any personnel difficulties our investors may face. </a:t>
            </a:r>
          </a:p>
        </p:txBody>
      </p:sp>
      <p:pic>
        <p:nvPicPr>
          <p:cNvPr id="4" name="Рисунок 3" descr="1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0846" y="781235"/>
            <a:ext cx="4214842" cy="283330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482" y="3757739"/>
            <a:ext cx="4286279" cy="283961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Рисунок 6" descr="IMG_170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7638" y="3757739"/>
            <a:ext cx="4214842" cy="283961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7653" name="Picture 5" descr="Z:\public\бизнес бук\Разные\учитель.png"/>
          <p:cNvPicPr>
            <a:picLocks noChangeAspect="1" noChangeArrowheads="1"/>
          </p:cNvPicPr>
          <p:nvPr/>
        </p:nvPicPr>
        <p:blipFill>
          <a:blip r:embed="rId2"/>
          <a:srcRect l="3798" t="12500" r="67711"/>
          <a:stretch>
            <a:fillRect/>
          </a:stretch>
        </p:blipFill>
        <p:spPr>
          <a:xfrm>
            <a:off x="7143768" y="4500570"/>
            <a:ext cx="448392" cy="904860"/>
          </a:xfrm>
          <a:prstGeom prst="rect">
            <a:avLst/>
          </a:prstGeom>
          <a:noFill/>
          <a:effectLst/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69567395"/>
              </p:ext>
            </p:extLst>
          </p:nvPr>
        </p:nvGraphicFramePr>
        <p:xfrm>
          <a:off x="0" y="714344"/>
          <a:ext cx="9144000" cy="6286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7649" name="Picture 1" descr="Z:\public\бизнес бук\Разные\строитель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174" y="627482"/>
            <a:ext cx="730011" cy="1008000"/>
          </a:xfrm>
          <a:prstGeom prst="rect">
            <a:avLst/>
          </a:prstGeom>
          <a:noFill/>
          <a:effectLst/>
        </p:spPr>
      </p:pic>
      <p:sp>
        <p:nvSpPr>
          <p:cNvPr id="9" name="TextBox 8"/>
          <p:cNvSpPr txBox="1"/>
          <p:nvPr/>
        </p:nvSpPr>
        <p:spPr>
          <a:xfrm>
            <a:off x="285720" y="2271"/>
            <a:ext cx="8867139" cy="518678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sz="2800" b="1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rtl="0"/>
            <a:r>
              <a:rPr lang="en-US" sz="2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Human Resources</a:t>
            </a:r>
          </a:p>
        </p:txBody>
      </p:sp>
      <p:pic>
        <p:nvPicPr>
          <p:cNvPr id="27651" name="Picture 3" descr="Z:\public\бизнес бук\Разные\продовщица.jpg"/>
          <p:cNvPicPr>
            <a:picLocks noChangeAspect="1" noChangeArrowheads="1"/>
          </p:cNvPicPr>
          <p:nvPr/>
        </p:nvPicPr>
        <p:blipFill>
          <a:blip r:embed="rId5"/>
          <a:srcRect l="32968" r="28570" b="1097"/>
          <a:stretch>
            <a:fillRect/>
          </a:stretch>
        </p:blipFill>
        <p:spPr>
          <a:xfrm>
            <a:off x="7072329" y="2285991"/>
            <a:ext cx="436798" cy="936000"/>
          </a:xfrm>
          <a:prstGeom prst="rect">
            <a:avLst/>
          </a:prstGeom>
          <a:noFill/>
          <a:effectLst/>
        </p:spPr>
      </p:pic>
      <p:pic>
        <p:nvPicPr>
          <p:cNvPr id="27652" name="Picture 4" descr="Z:\public\бизнес бук\Разные\проводник.jpg"/>
          <p:cNvPicPr>
            <a:picLocks noChangeAspect="1" noChangeArrowheads="1"/>
          </p:cNvPicPr>
          <p:nvPr/>
        </p:nvPicPr>
        <p:blipFill>
          <a:blip r:embed="rId6"/>
          <a:srcRect l="27574" t="1500" r="6249"/>
          <a:stretch>
            <a:fillRect/>
          </a:stretch>
        </p:blipFill>
        <p:spPr>
          <a:xfrm>
            <a:off x="1571603" y="4071942"/>
            <a:ext cx="396000" cy="1083494"/>
          </a:xfrm>
          <a:prstGeom prst="rect">
            <a:avLst/>
          </a:prstGeom>
          <a:noFill/>
          <a:effectLst/>
        </p:spPr>
      </p:pic>
      <p:pic>
        <p:nvPicPr>
          <p:cNvPr id="27654" name="Picture 6" descr="Z:\public\бизнес бук\Разные\врач.jpg"/>
          <p:cNvPicPr>
            <a:picLocks noChangeAspect="1" noChangeArrowheads="1"/>
          </p:cNvPicPr>
          <p:nvPr/>
        </p:nvPicPr>
        <p:blipFill>
          <a:blip r:embed="rId7"/>
          <a:srcRect l="28906" r="35156"/>
          <a:stretch>
            <a:fillRect/>
          </a:stretch>
        </p:blipFill>
        <p:spPr>
          <a:xfrm>
            <a:off x="6715140" y="1643049"/>
            <a:ext cx="431252" cy="900000"/>
          </a:xfrm>
          <a:prstGeom prst="rect">
            <a:avLst/>
          </a:prstGeom>
          <a:noFill/>
          <a:effectLst/>
        </p:spPr>
      </p:pic>
      <p:pic>
        <p:nvPicPr>
          <p:cNvPr id="27655" name="Picture 7" descr="Z:\public\бизнес бук\Разные\парикмахер.jp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6578" y="5429263"/>
            <a:ext cx="374401" cy="900000"/>
          </a:xfrm>
          <a:prstGeom prst="rect">
            <a:avLst/>
          </a:prstGeom>
          <a:noFill/>
          <a:effectLst/>
        </p:spPr>
      </p:pic>
      <p:pic>
        <p:nvPicPr>
          <p:cNvPr id="27656" name="Picture 8" descr="Z:\public\бизнес бук\Разные\прочие 1.jpg"/>
          <p:cNvPicPr>
            <a:picLocks noChangeAspect="1" noChangeArrowheads="1"/>
          </p:cNvPicPr>
          <p:nvPr/>
        </p:nvPicPr>
        <p:blipFill>
          <a:blip r:embed="rId9"/>
          <a:srcRect t="-2084" r="77344"/>
          <a:stretch>
            <a:fillRect/>
          </a:stretch>
        </p:blipFill>
        <p:spPr>
          <a:xfrm>
            <a:off x="1500166" y="2143116"/>
            <a:ext cx="414334" cy="1400180"/>
          </a:xfrm>
          <a:prstGeom prst="rect">
            <a:avLst/>
          </a:prstGeom>
          <a:noFill/>
          <a:effectLst/>
        </p:spPr>
      </p:pic>
      <p:pic>
        <p:nvPicPr>
          <p:cNvPr id="27657" name="Picture 9" descr="Z:\public\бизнес бук\Разные\промыш работник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30898" r="28652"/>
          <a:stretch>
            <a:fillRect/>
          </a:stretch>
        </p:blipFill>
        <p:spPr>
          <a:xfrm>
            <a:off x="5643570" y="655243"/>
            <a:ext cx="385275" cy="952478"/>
          </a:xfrm>
          <a:prstGeom prst="rect">
            <a:avLst/>
          </a:prstGeom>
          <a:noFill/>
          <a:effectLst/>
        </p:spPr>
      </p:pic>
      <p:pic>
        <p:nvPicPr>
          <p:cNvPr id="27658" name="Picture 10" descr="Z:\public\бизнес бук\Разные\работник культуры.JPG"/>
          <p:cNvPicPr>
            <a:picLocks noChangeAspect="1" noChangeArrowheads="1"/>
          </p:cNvPicPr>
          <p:nvPr/>
        </p:nvPicPr>
        <p:blipFill>
          <a:blip r:embed="rId12"/>
          <a:srcRect l="17142" r="31429"/>
          <a:stretch>
            <a:fillRect/>
          </a:stretch>
        </p:blipFill>
        <p:spPr>
          <a:xfrm>
            <a:off x="7286644" y="3214686"/>
            <a:ext cx="388805" cy="1008000"/>
          </a:xfrm>
          <a:prstGeom prst="rect">
            <a:avLst/>
          </a:prstGeom>
          <a:noFill/>
          <a:effectLst/>
        </p:spPr>
      </p:pic>
      <p:pic>
        <p:nvPicPr>
          <p:cNvPr id="27660" name="Picture 12" descr="C:\Users\Nailya.Galiakbarova\Desktop\800px_COLOURBOX8176110.jpg"/>
          <p:cNvPicPr>
            <a:picLocks noChangeAspect="1" noChangeArrowheads="1"/>
          </p:cNvPicPr>
          <p:nvPr/>
        </p:nvPicPr>
        <p:blipFill>
          <a:blip r:embed="rId13"/>
          <a:srcRect l="7036" t="9687" r="9193" b="23750"/>
          <a:stretch>
            <a:fillRect/>
          </a:stretch>
        </p:blipFill>
        <p:spPr>
          <a:xfrm>
            <a:off x="1619672" y="5596428"/>
            <a:ext cx="935758" cy="1116000"/>
          </a:xfrm>
          <a:prstGeom prst="rect">
            <a:avLst/>
          </a:prstGeom>
          <a:noFill/>
          <a:effectLst/>
        </p:spPr>
      </p:pic>
      <p:sp>
        <p:nvSpPr>
          <p:cNvPr id="18" name="TextBox 17"/>
          <p:cNvSpPr txBox="1"/>
          <p:nvPr/>
        </p:nvSpPr>
        <p:spPr>
          <a:xfrm>
            <a:off x="1595249" y="1373872"/>
            <a:ext cx="1670393" cy="5186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en-US" sz="14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2%</a:t>
            </a:r>
          </a:p>
          <a:p>
            <a:pPr algn="ctr" rtl="0"/>
            <a:r>
              <a:rPr lang="en-US" sz="14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construction </a:t>
            </a: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125776" y="142852"/>
            <a:ext cx="2429654" cy="1142984"/>
          </a:xfrm>
          <a:prstGeom prst="wedgeRoundRectCallout">
            <a:avLst>
              <a:gd name="adj1" fmla="val 17972"/>
              <a:gd name="adj2" fmla="val 49786"/>
              <a:gd name="adj3" fmla="val 16667"/>
            </a:avLst>
          </a:prstGeom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lang="en-US" sz="1600" b="1" i="0" u="none" strike="noStrike" dirty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The average salary for the city in 2017 is </a:t>
            </a:r>
          </a:p>
          <a:p>
            <a:pPr algn="ctr" rtl="0"/>
            <a:r>
              <a:rPr lang="en-US" sz="1600" b="1" i="0" u="none" strike="noStrike" dirty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24,328 rubles</a:t>
            </a:r>
          </a:p>
        </p:txBody>
      </p:sp>
      <p:pic>
        <p:nvPicPr>
          <p:cNvPr id="1026" name="Picture 2" descr="Z:\public\бизнес бук\Разные\АПК.jpg"/>
          <p:cNvPicPr>
            <a:picLocks noChangeAspect="1" noChangeArrowheads="1"/>
          </p:cNvPicPr>
          <p:nvPr/>
        </p:nvPicPr>
        <p:blipFill>
          <a:blip r:embed="rId14"/>
          <a:srcRect l="16217" t="4575" r="18916"/>
          <a:stretch>
            <a:fillRect/>
          </a:stretch>
        </p:blipFill>
        <p:spPr>
          <a:xfrm>
            <a:off x="3643306" y="571480"/>
            <a:ext cx="345159" cy="900000"/>
          </a:xfrm>
          <a:prstGeom prst="rect">
            <a:avLst/>
          </a:prstGeom>
          <a:noFill/>
          <a:effectLst/>
        </p:spPr>
      </p:pic>
      <p:sp>
        <p:nvSpPr>
          <p:cNvPr id="2" name="TextBox 1"/>
          <p:cNvSpPr txBox="1"/>
          <p:nvPr/>
        </p:nvSpPr>
        <p:spPr>
          <a:xfrm>
            <a:off x="3945027" y="3587667"/>
            <a:ext cx="1201668" cy="82378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rtl="0"/>
            <a:r>
              <a:rPr lang="en-US" sz="2400" b="1" i="0" u="none" strike="noStrike" dirty="0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30,300 </a:t>
            </a:r>
          </a:p>
          <a:p>
            <a:pPr algn="ctr" rtl="0"/>
            <a:r>
              <a:rPr lang="en-US" sz="2400" b="1" i="0" u="none" strike="noStrike" dirty="0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-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058" name="Picture 10" descr="C:\Users\Nailya.Galiakbarova\AppData\Local\Microsoft\Windows\Temporary Internet Files\Content.Outlook\HCTFKSWI\IMG_5864 (3).jpg"/>
          <p:cNvPicPr>
            <a:picLocks noChangeAspect="1" noChangeArrowheads="1"/>
          </p:cNvPicPr>
          <p:nvPr/>
        </p:nvPicPr>
        <p:blipFill>
          <a:blip r:embed="rId2"/>
          <a:srcRect l="3722"/>
          <a:stretch>
            <a:fillRect/>
          </a:stretch>
        </p:blipFill>
        <p:spPr>
          <a:xfrm>
            <a:off x="179512" y="1215562"/>
            <a:ext cx="2880320" cy="2141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285720" y="49906"/>
            <a:ext cx="8509624" cy="854293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ru-RU">
                <a:effectLst/>
              </a:defRPr>
            </a:defPPr>
            <a:lvl1pPr algn="ctr">
              <a:spcBef>
                <a:spcPct val="0"/>
              </a:spcBef>
              <a:buNone/>
              <a:defRPr sz="2800" b="1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rtl="0"/>
            <a:r>
              <a:rPr lang="en-US" sz="2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Kukmor is a multinational region </a:t>
            </a:r>
          </a:p>
          <a:p>
            <a:pPr rtl="0"/>
            <a:r>
              <a:rPr lang="en-US" sz="22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20 nationalities reside here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1472" y="3357310"/>
            <a:ext cx="2143140" cy="43147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8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78.6% – Tatars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07840" y="3357310"/>
            <a:ext cx="2000264" cy="43147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8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5.3% – Russian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75656" y="6219642"/>
            <a:ext cx="2430270" cy="43147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8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1.5% – Mari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89870" y="3356992"/>
            <a:ext cx="2214578" cy="43147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8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14% – Udmurts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08104" y="6219642"/>
            <a:ext cx="2160240" cy="43147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8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0.6% – other</a:t>
            </a:r>
          </a:p>
        </p:txBody>
      </p:sp>
      <p:pic>
        <p:nvPicPr>
          <p:cNvPr id="8195" name="Picture 3" descr="Z:\public\бизнес бук\культура\IMG_0199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077798"/>
            <a:ext cx="3157834" cy="2141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8" name="Picture 6" descr="Z:\public\бизнес бук\туризм\русские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1215562"/>
            <a:ext cx="2520280" cy="2141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9" name="Picture 7" descr="Z:\public\бизнес бук\туризм\Удмурты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1215562"/>
            <a:ext cx="3096344" cy="2141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2" descr="Z:\public\бизнес бук\культура\IMG_4185.JPG"/>
          <p:cNvPicPr>
            <a:picLocks noChangeAspect="1" noChangeArrowheads="1"/>
          </p:cNvPicPr>
          <p:nvPr/>
        </p:nvPicPr>
        <p:blipFill>
          <a:blip r:embed="rId6"/>
          <a:srcRect b="23893"/>
          <a:stretch>
            <a:fillRect/>
          </a:stretch>
        </p:blipFill>
        <p:spPr>
          <a:xfrm>
            <a:off x="1068118" y="4077072"/>
            <a:ext cx="3071834" cy="2130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1028" name="Picture 4" descr="C:\Users\Nailya.Galiakbarova\Desktop\карта кукмор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658" y="548680"/>
            <a:ext cx="4640830" cy="3084160"/>
          </a:xfrm>
          <a:prstGeom prst="rect">
            <a:avLst/>
          </a:prstGeom>
          <a:noFill/>
          <a:effectLst/>
        </p:spPr>
      </p:pic>
      <p:sp>
        <p:nvSpPr>
          <p:cNvPr id="12" name="Блок-схема: объединение 11"/>
          <p:cNvSpPr/>
          <p:nvPr/>
        </p:nvSpPr>
        <p:spPr>
          <a:xfrm>
            <a:off x="3195498" y="2000240"/>
            <a:ext cx="71438" cy="71438"/>
          </a:xfrm>
          <a:prstGeom prst="flowChartMerg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49111" y="3724577"/>
            <a:ext cx="4073395" cy="25323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 rtl="0"/>
            <a:r>
              <a:rPr lang="en-US" sz="1600" b="1" i="0" u="none" strike="noStrike" smtId="4294967295">
                <a:solidFill>
                  <a:srgbClr val="0066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The Republic of Tatarstan</a:t>
            </a:r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is the sixth largest region in Russia in terms of production and one of its most economically advanced areas. The Republic is known in Russia and abroad as a center for oil production and petrochemistry, a manufacturer of the world-famous KAMAZ trucks and MI helicopters, and one of Russia's top agricultural producers.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37978" y="457508"/>
            <a:ext cx="481008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/>
            <a:r>
              <a:rPr lang="en-US" sz="2800" b="1" i="0" u="none" strike="noStrike" dirty="0" smtId="4294967295">
                <a:solidFill>
                  <a:srgbClr val="0066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The Republic of </a:t>
            </a:r>
            <a:r>
              <a:rPr lang="en-US" sz="2800" b="1" i="0" u="none" strike="noStrike" dirty="0" err="1" smtId="4294967295">
                <a:solidFill>
                  <a:srgbClr val="0066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Tatarstan</a:t>
            </a:r>
            <a:endParaRPr lang="en-US" sz="2800" b="1" i="0" u="none" strike="noStrike" dirty="0" smtId="4294967295">
              <a:solidFill>
                <a:srgbClr val="006600"/>
              </a:solidFill>
              <a:effectLst/>
              <a:highlight>
                <a:srgbClr val="000000">
                  <a:alpha val="0"/>
                </a:srgbClr>
              </a:highlight>
              <a:latin typeface="Arial"/>
              <a:cs typeface="Arial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1071546"/>
            <a:ext cx="4219057" cy="402738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/>
            <a:r>
              <a:rPr lang="en-US" sz="36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1</a:t>
            </a:r>
            <a:r>
              <a:rPr lang="en-US" sz="20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/85 </a:t>
            </a:r>
            <a:r>
              <a:rPr lang="en-US" sz="14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in the national rating of investment climate</a:t>
            </a:r>
          </a:p>
          <a:p>
            <a:pPr rtl="0"/>
            <a:r>
              <a:rPr lang="en-US" sz="36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3</a:t>
            </a:r>
            <a:r>
              <a:rPr lang="en-US" sz="20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/85 </a:t>
            </a:r>
            <a:r>
              <a:rPr lang="en-US" sz="14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by volume of investments in fixed assets  </a:t>
            </a:r>
          </a:p>
          <a:p>
            <a:pPr rtl="0"/>
            <a:r>
              <a:rPr lang="en-US" sz="36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4</a:t>
            </a:r>
            <a:r>
              <a:rPr lang="en-US" sz="20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/85 </a:t>
            </a:r>
            <a:r>
              <a:rPr lang="en-US" sz="14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by volume of agricultural production </a:t>
            </a:r>
          </a:p>
          <a:p>
            <a:pPr rtl="0"/>
            <a:r>
              <a:rPr lang="en-US" sz="36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5</a:t>
            </a:r>
            <a:r>
              <a:rPr lang="en-US" sz="20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/85 </a:t>
            </a:r>
            <a:r>
              <a:rPr lang="en-US" sz="14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by volume of industrial production and construction </a:t>
            </a:r>
          </a:p>
          <a:p>
            <a:pPr rtl="0"/>
            <a:r>
              <a:rPr lang="en-US" sz="36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6</a:t>
            </a:r>
            <a:r>
              <a:rPr lang="en-US" sz="20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/85</a:t>
            </a:r>
            <a:r>
              <a:rPr lang="en-US" sz="16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    </a:t>
            </a:r>
            <a:r>
              <a:rPr lang="en-US" sz="14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by GRP </a:t>
            </a:r>
          </a:p>
          <a:p>
            <a:pPr rtl="0"/>
            <a:r>
              <a:rPr lang="en-US" sz="36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8</a:t>
            </a:r>
            <a:r>
              <a:rPr lang="en-US" sz="20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/85    </a:t>
            </a:r>
            <a:r>
              <a:rPr lang="en-US" sz="14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by retail trade turnover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8104" y="1386000"/>
            <a:ext cx="288032" cy="12204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en-US" sz="800" b="0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Kazan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57193" y="990000"/>
            <a:ext cx="322585" cy="12204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spAutoFit/>
          </a:bodyPr>
          <a:lstStyle/>
          <a:p>
            <a:pPr rtl="0"/>
            <a:r>
              <a:rPr lang="en-US" sz="800" b="0" i="0" u="none" strike="noStrike" dirty="0" err="1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Kukmor</a:t>
            </a:r>
            <a:endParaRPr lang="en-US" sz="800" b="0" i="0" u="none" strike="noStrike" dirty="0" smtId="4294967295"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7509"/>
            <a:ext cx="8237830" cy="549189"/>
          </a:xfr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rtl="0"/>
            <a:r>
              <a:rPr lang="en-US" sz="3000" b="1" i="0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+mn-ea"/>
                <a:cs typeface="Arial"/>
              </a:rPr>
              <a:t>Folk Traditions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0791" y="714356"/>
            <a:ext cx="4258881" cy="3214710"/>
          </a:xfrm>
          <a:effectLst/>
        </p:spPr>
        <p:txBody>
          <a:bodyPr vert="horz" lIns="91440" tIns="45720" rIns="91440" bIns="45720" rtlCol="0">
            <a:noAutofit/>
          </a:bodyPr>
          <a:lstStyle/>
          <a:p>
            <a:pPr marL="0" indent="182563" algn="just" rtl="0">
              <a:spcBef>
                <a:spcPct val="0"/>
              </a:spcBef>
              <a:buNone/>
            </a:pPr>
            <a:r>
              <a:rPr lang="en-US" sz="1500" b="1" i="0" u="none" strike="noStrike" ker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  Kukmor is one of the organizers of the All-Russian Rural Sabantuy—Tatar national holiday—as well as the Republican Rural Sabantuy, which promote the culture and spirituality of the Tatar people in all regions of our country. </a:t>
            </a:r>
          </a:p>
          <a:p>
            <a:pPr marL="0" indent="182563" algn="just" rtl="0">
              <a:spcBef>
                <a:spcPct val="0"/>
              </a:spcBef>
              <a:buNone/>
            </a:pPr>
            <a:r>
              <a:rPr lang="en-US" sz="1500" b="1" i="0" u="none" strike="noStrike" ker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  Thanks to its creative teams </a:t>
            </a:r>
            <a:br>
              <a:rPr lang="en-US" sz="1500" b="1" i="0" u="none" strike="noStrike" ker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500" b="1" i="0" u="none" strike="noStrike" ker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and talented production, the theatrical prologue of the holiday reflects the best traditions of the Tatar people and is the visiting card of the Republic of Tatarstan.</a:t>
            </a:r>
          </a:p>
          <a:p>
            <a:pPr marL="0" indent="182563" algn="just">
              <a:spcBef>
                <a:spcPct val="0"/>
              </a:spcBef>
              <a:buNone/>
            </a:pPr>
            <a:endParaRPr lang="ru-RU" sz="1500" b="1" kern="0">
              <a:effectLst/>
              <a:latin typeface="Arial" pitchFamily="34" charset="0"/>
              <a:cs typeface="Arial" pitchFamily="34" charset="0"/>
            </a:endParaRPr>
          </a:p>
          <a:p>
            <a:pPr marL="0" indent="182563" algn="just">
              <a:spcBef>
                <a:spcPct val="0"/>
              </a:spcBef>
              <a:buNone/>
            </a:pPr>
            <a:endParaRPr lang="ru-RU" sz="1500" b="1" kern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view_1287087_14958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767" y="795184"/>
            <a:ext cx="4176713" cy="278608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80" y="3857628"/>
            <a:ext cx="4176713" cy="271466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 2" descr="Z:\public\бизнес бук\культура\IMG_4185.JPG"/>
          <p:cNvPicPr>
            <a:picLocks noChangeAspect="1" noChangeArrowheads="1"/>
          </p:cNvPicPr>
          <p:nvPr/>
        </p:nvPicPr>
        <p:blipFill>
          <a:blip r:embed="rId4"/>
          <a:srcRect b="23893"/>
          <a:stretch>
            <a:fillRect/>
          </a:stretch>
        </p:blipFill>
        <p:spPr>
          <a:xfrm>
            <a:off x="4715767" y="3857628"/>
            <a:ext cx="4176713" cy="271466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9" name="img" descr="&amp;Zcy;&amp;acy;&amp;scy;&amp;iecy;&amp;dcy;&amp;acy;&amp;ncy;&amp;icy;&amp;iecy; &amp;acy;&amp;ncy;&amp;tcy;&amp;icy;&amp;tcy;&amp;iecy;&amp;rcy;&amp;rcy;&amp;ocy;&amp;rcy;&amp;iecy;&amp;scy;&amp;tcy;&amp;icy;&amp;chcy;&amp;iecy;&amp;scy;&amp;kcy;&amp;ocy;&amp;jcy; &amp;kcy;&amp;ocy;&amp;mcy;&amp;icy;&amp;scy;&amp;scy;&amp;icy;&amp;icy;"/>
          <p:cNvPicPr/>
          <p:nvPr/>
        </p:nvPicPr>
        <p:blipFill>
          <a:blip r:embed="rId2"/>
          <a:stretch>
            <a:fillRect/>
          </a:stretch>
        </p:blipFill>
        <p:spPr>
          <a:xfrm>
            <a:off x="214281" y="3739832"/>
            <a:ext cx="4285710" cy="28575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226842" y="79255"/>
            <a:ext cx="8724152" cy="549189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 rtl="0">
              <a:spcBef>
                <a:spcPct val="0"/>
              </a:spcBef>
            </a:pPr>
            <a:r>
              <a:rPr lang="en-US" sz="3000" b="1" i="0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Kukmor: the ideal place to live comfortably </a:t>
            </a:r>
          </a:p>
        </p:txBody>
      </p:sp>
      <p:pic>
        <p:nvPicPr>
          <p:cNvPr id="3075" name="Picture 3" descr="Z:\public\бизнес бук\красивые виды КУкмора\IMG_036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21476"/>
          <a:stretch>
            <a:fillRect/>
          </a:stretch>
        </p:blipFill>
        <p:spPr>
          <a:xfrm>
            <a:off x="214282" y="739436"/>
            <a:ext cx="4285710" cy="283720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6" name="Рисунок 2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8208" y="3739832"/>
            <a:ext cx="4286280" cy="28575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7" name="Picture 5" descr="Z:\public\бизнес бук\Рушанга Фаниль\IMG_0736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8208" y="739435"/>
            <a:ext cx="4286280" cy="283720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7029"/>
            <a:ext cx="8237830" cy="549189"/>
          </a:xfr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rtl="0"/>
            <a:r>
              <a:rPr lang="en-US" sz="3000" b="1" i="0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+mn-ea"/>
                <a:cs typeface="Arial"/>
              </a:rPr>
              <a:t>Education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548680"/>
            <a:ext cx="7429552" cy="785818"/>
          </a:xfrm>
          <a:effectLst/>
        </p:spPr>
        <p:txBody>
          <a:bodyPr>
            <a:normAutofit/>
          </a:bodyPr>
          <a:lstStyle/>
          <a:p>
            <a:pPr marL="0" indent="0" algn="ctr" rtl="0">
              <a:buNone/>
            </a:pPr>
            <a:r>
              <a:rPr lang="en-US" sz="2200" b="1" i="0" u="none" strike="noStrike" dirty="0" err="1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Kukmor</a:t>
            </a:r>
            <a:r>
              <a:rPr lang="en-US" sz="22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district is one of the ten best districts </a:t>
            </a:r>
            <a:r>
              <a:rPr lang="en-US" sz="22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/>
            </a:r>
            <a:br>
              <a:rPr lang="en-US" sz="22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22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of </a:t>
            </a:r>
            <a:r>
              <a:rPr lang="en-US" sz="22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the Republic of </a:t>
            </a:r>
            <a:r>
              <a:rPr lang="en-US" sz="2200" b="1" i="0" u="none" strike="noStrike" dirty="0" err="1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Tatarstan</a:t>
            </a:r>
            <a:r>
              <a:rPr lang="en-US" sz="22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for education quality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4126" y="1844824"/>
            <a:ext cx="4786346" cy="4536504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indent="182563" algn="just">
              <a:spcBef>
                <a:spcPct val="0"/>
              </a:spcBef>
              <a:buFont typeface="Arial" pitchFamily="34" charset="0"/>
              <a:buNone/>
              <a:defRPr sz="1500" b="1" kern="0">
                <a:effectLst/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effectLst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effectLst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effectLst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effectLst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effectLst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effectLst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effectLst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effectLst/>
              </a:defRPr>
            </a:lvl9pPr>
          </a:lstStyle>
          <a:p>
            <a:pPr indent="0" algn="l" rtl="0">
              <a:lnSpc>
                <a:spcPct val="120000"/>
              </a:lnSpc>
              <a:tabLst>
                <a:tab pos="4308475" algn="l"/>
              </a:tabLst>
            </a:pPr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Educational institutions 	33</a:t>
            </a:r>
          </a:p>
          <a:p>
            <a:pPr indent="0" algn="l" rtl="0">
              <a:lnSpc>
                <a:spcPct val="120000"/>
              </a:lnSpc>
              <a:tabLst>
                <a:tab pos="4308475" algn="l"/>
              </a:tabLst>
            </a:pPr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  including general educational	28</a:t>
            </a:r>
          </a:p>
          <a:p>
            <a:pPr indent="0" algn="l" rtl="0">
              <a:lnSpc>
                <a:spcPct val="120000"/>
              </a:lnSpc>
              <a:tabLst>
                <a:tab pos="4308475" algn="l"/>
              </a:tabLst>
            </a:pPr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schools  </a:t>
            </a:r>
          </a:p>
          <a:p>
            <a:pPr indent="0" algn="l" rtl="0">
              <a:lnSpc>
                <a:spcPct val="120000"/>
              </a:lnSpc>
              <a:tabLst>
                <a:tab pos="4308475" algn="l"/>
              </a:tabLst>
            </a:pPr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Gymnasiums 	  2</a:t>
            </a:r>
          </a:p>
          <a:p>
            <a:pPr indent="0" algn="l" rtl="0">
              <a:lnSpc>
                <a:spcPct val="120000"/>
              </a:lnSpc>
              <a:tabLst>
                <a:tab pos="4308475" algn="l"/>
              </a:tabLst>
            </a:pPr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Lyceums	  1</a:t>
            </a:r>
          </a:p>
          <a:p>
            <a:pPr indent="0" algn="l" rtl="0">
              <a:lnSpc>
                <a:spcPct val="120000"/>
              </a:lnSpc>
              <a:tabLst>
                <a:tab pos="4308475" algn="l"/>
              </a:tabLst>
            </a:pPr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Remedial schools 	  1</a:t>
            </a:r>
          </a:p>
          <a:p>
            <a:pPr indent="0" algn="l" rtl="0">
              <a:lnSpc>
                <a:spcPct val="120000"/>
              </a:lnSpc>
              <a:tabLst>
                <a:tab pos="4308475" algn="l"/>
              </a:tabLst>
            </a:pPr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Evening schools	  1</a:t>
            </a:r>
          </a:p>
          <a:p>
            <a:pPr indent="0" algn="l" rtl="0">
              <a:lnSpc>
                <a:spcPct val="120000"/>
              </a:lnSpc>
              <a:tabLst>
                <a:tab pos="4308475" algn="l"/>
              </a:tabLst>
            </a:pPr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Secondary vocational education institutions	  2</a:t>
            </a:r>
          </a:p>
          <a:p>
            <a:pPr indent="0" algn="l" rtl="0">
              <a:lnSpc>
                <a:spcPct val="120000"/>
              </a:lnSpc>
              <a:tabLst>
                <a:tab pos="4308475" algn="l"/>
              </a:tabLst>
            </a:pPr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  including resource centers	  1</a:t>
            </a:r>
          </a:p>
          <a:p>
            <a:pPr indent="0" algn="l" rtl="0">
              <a:lnSpc>
                <a:spcPct val="120000"/>
              </a:lnSpc>
              <a:tabLst>
                <a:tab pos="4308475" algn="l"/>
              </a:tabLst>
            </a:pPr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Additional education institutions</a:t>
            </a:r>
          </a:p>
          <a:p>
            <a:pPr indent="0" algn="l" rtl="0">
              <a:lnSpc>
                <a:spcPct val="120000"/>
              </a:lnSpc>
              <a:tabLst>
                <a:tab pos="4308475" algn="l"/>
              </a:tabLst>
            </a:pPr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Pre-school educational </a:t>
            </a:r>
            <a:b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</a:br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 institutions	46</a:t>
            </a:r>
          </a:p>
          <a:p>
            <a:pPr indent="0" algn="l" rtl="0">
              <a:lnSpc>
                <a:spcPct val="120000"/>
              </a:lnSpc>
              <a:tabLst>
                <a:tab pos="4308475" algn="l"/>
              </a:tabLst>
            </a:pPr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schools with additional groups	15</a:t>
            </a:r>
          </a:p>
        </p:txBody>
      </p:sp>
      <p:pic>
        <p:nvPicPr>
          <p:cNvPr id="7" name="Содержимое 3" descr="IMG_2473.JPG"/>
          <p:cNvPicPr>
            <a:picLocks noChangeAspect="1"/>
          </p:cNvPicPr>
          <p:nvPr/>
        </p:nvPicPr>
        <p:blipFill>
          <a:blip r:embed="rId2"/>
          <a:srcRect r="7266" b="11210"/>
          <a:stretch>
            <a:fillRect/>
          </a:stretch>
        </p:blipFill>
        <p:spPr>
          <a:xfrm>
            <a:off x="214282" y="1428736"/>
            <a:ext cx="3581340" cy="228601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Рисунок 8" descr="DSC022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4025014"/>
            <a:ext cx="3571868" cy="250033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141103"/>
            <a:ext cx="8237830" cy="549189"/>
          </a:xfr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rtl="0"/>
            <a:r>
              <a:rPr lang="en-US" sz="3000" b="1" i="0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+mn-ea"/>
                <a:cs typeface="Arial"/>
              </a:rPr>
              <a:t>Healthcare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1040" y="1124744"/>
            <a:ext cx="4286280" cy="5265892"/>
          </a:xfrm>
          <a:effectLst/>
        </p:spPr>
        <p:txBody>
          <a:bodyPr vert="horz" lIns="91440" tIns="45720" rIns="91440" bIns="45720" rtlCol="0">
            <a:noAutofit/>
          </a:bodyPr>
          <a:lstStyle/>
          <a:p>
            <a:pPr marL="0" indent="182563" algn="just" rtl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2000" b="1" i="0" u="none" strike="noStrike" kern="0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91 doctors work in </a:t>
            </a:r>
            <a:r>
              <a:rPr lang="en-US" sz="2000" b="1" i="0" u="none" strike="noStrike" kern="0" dirty="0" err="1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Kukmor</a:t>
            </a:r>
            <a:r>
              <a:rPr lang="en-US" sz="2000" b="1" i="0" u="none" strike="noStrike" kern="0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, </a:t>
            </a:r>
            <a:r>
              <a:rPr lang="en-US" sz="2000" b="1" i="0" u="none" strike="noStrike" kern="0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/>
            </a:r>
            <a:br>
              <a:rPr lang="en-US" sz="2000" b="1" i="0" u="none" strike="noStrike" kern="0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2000" b="1" i="0" u="none" strike="noStrike" kern="0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343 mid-level practitioners</a:t>
            </a:r>
            <a:r>
              <a:rPr lang="en-US" sz="2000" b="1" i="0" u="none" strike="noStrike" kern="0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, </a:t>
            </a:r>
            <a:r>
              <a:rPr lang="en-US" sz="2000" b="1" i="0" u="none" strike="noStrike" kern="0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/>
            </a:r>
            <a:br>
              <a:rPr lang="en-US" sz="2000" b="1" i="0" u="none" strike="noStrike" kern="0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2000" b="1" i="0" u="none" strike="noStrike" kern="0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26 </a:t>
            </a:r>
            <a:r>
              <a:rPr lang="en-US" sz="2000" b="1" i="0" u="none" strike="noStrike" kern="0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junior medical personnel</a:t>
            </a:r>
            <a:r>
              <a:rPr lang="en-US" sz="2000" b="1" i="0" u="none" strike="noStrike" kern="0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,</a:t>
            </a:r>
            <a:br>
              <a:rPr lang="en-US" sz="2000" b="1" i="0" u="none" strike="noStrike" kern="0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2000" b="1" i="0" u="none" strike="noStrike" kern="0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and </a:t>
            </a:r>
            <a:r>
              <a:rPr lang="en-US" sz="2000" b="1" i="0" u="none" strike="noStrike" kern="0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170 others. </a:t>
            </a:r>
          </a:p>
          <a:p>
            <a:pPr marL="0" indent="182563" algn="just" rtl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2000" b="1" i="0" u="none" strike="noStrike" kern="0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In the 2017 overall rating </a:t>
            </a:r>
            <a:r>
              <a:rPr lang="en-US" sz="2000" b="1" i="0" u="none" strike="noStrike" kern="0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/>
            </a:r>
            <a:br>
              <a:rPr lang="en-US" sz="2000" b="1" i="0" u="none" strike="noStrike" kern="0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2000" b="1" i="0" u="none" strike="noStrike" kern="0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of </a:t>
            </a:r>
            <a:r>
              <a:rPr lang="en-US" sz="2000" b="1" i="0" u="none" strike="noStrike" kern="0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health facilities </a:t>
            </a:r>
            <a:r>
              <a:rPr lang="en-US" sz="2000" b="1" i="0" u="none" strike="noStrike" kern="0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/>
            </a:r>
            <a:br>
              <a:rPr lang="en-US" sz="2000" b="1" i="0" u="none" strike="noStrike" kern="0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2000" b="1" i="0" u="none" strike="noStrike" kern="0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of </a:t>
            </a:r>
            <a:r>
              <a:rPr lang="en-US" sz="2000" b="1" i="0" u="none" strike="noStrike" kern="0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/>
            </a:r>
            <a:br>
              <a:rPr lang="en-US" sz="2000" b="1" i="0" u="none" strike="noStrike" kern="0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2000" b="1" i="0" u="none" strike="noStrike" kern="0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municipalities, </a:t>
            </a:r>
            <a:r>
              <a:rPr lang="en-US" sz="2000" b="1" i="0" u="none" strike="noStrike" kern="0" dirty="0" err="1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Kukmor</a:t>
            </a:r>
            <a:r>
              <a:rPr lang="en-US" sz="2000" b="1" i="0" u="none" strike="noStrike" kern="0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district ranks 5th in the republic.</a:t>
            </a:r>
          </a:p>
          <a:p>
            <a:pPr marL="0" indent="182563" algn="just" rtl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2000" b="1" i="0" u="none" strike="noStrike" kern="0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Average life expectancy is </a:t>
            </a:r>
            <a:r>
              <a:rPr lang="en-US" sz="2000" b="1" i="0" u="none" strike="noStrike" kern="0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/>
            </a:r>
            <a:br>
              <a:rPr lang="en-US" sz="2000" b="1" i="0" u="none" strike="noStrike" kern="0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2000" b="1" i="0" u="none" strike="noStrike" kern="0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74 </a:t>
            </a:r>
            <a:r>
              <a:rPr lang="en-US" sz="2000" b="1" i="0" u="none" strike="noStrike" kern="0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years. </a:t>
            </a:r>
          </a:p>
        </p:txBody>
      </p:sp>
      <p:pic>
        <p:nvPicPr>
          <p:cNvPr id="6" name="Picture 2" descr="D:\Фото\слайды\20+30 црб\Страница 008.jpg"/>
          <p:cNvPicPr>
            <a:picLocks noChangeAspect="1" noChangeArrowheads="1"/>
          </p:cNvPicPr>
          <p:nvPr/>
        </p:nvPicPr>
        <p:blipFill>
          <a:blip r:embed="rId2"/>
          <a:srcRect l="1698" t="5488" r="14437" b="4343"/>
          <a:stretch>
            <a:fillRect/>
          </a:stretch>
        </p:blipFill>
        <p:spPr>
          <a:xfrm>
            <a:off x="4644008" y="4005064"/>
            <a:ext cx="4214842" cy="242433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" name="Picture 2" descr="C:\Users\Nailya.Galiakbarova\Desktop\1.jpg"/>
          <p:cNvPicPr>
            <a:picLocks noChangeAspect="1" noChangeArrowheads="1"/>
          </p:cNvPicPr>
          <p:nvPr/>
        </p:nvPicPr>
        <p:blipFill>
          <a:blip r:embed="rId3"/>
          <a:srcRect b="22581"/>
          <a:stretch>
            <a:fillRect/>
          </a:stretch>
        </p:blipFill>
        <p:spPr>
          <a:xfrm>
            <a:off x="4644008" y="908720"/>
            <a:ext cx="4214842" cy="2643206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" name="TextBox 3"/>
          <p:cNvSpPr txBox="1"/>
          <p:nvPr/>
        </p:nvSpPr>
        <p:spPr>
          <a:xfrm>
            <a:off x="3315241" y="1778040"/>
            <a:ext cx="2511389" cy="16780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en-US" sz="20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29 facilities</a:t>
            </a:r>
          </a:p>
          <a:p>
            <a:pPr algn="ctr" rtl="0"/>
            <a:r>
              <a:rPr lang="en-US" sz="20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Cultural </a:t>
            </a:r>
            <a:br>
              <a:rPr lang="en-US" sz="20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heritage (monuments </a:t>
            </a:r>
            <a:b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and architecture), </a:t>
            </a:r>
            <a:b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5 of which bear national </a:t>
            </a:r>
            <a:b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importance </a:t>
            </a:r>
          </a:p>
        </p:txBody>
      </p:sp>
      <p:pic>
        <p:nvPicPr>
          <p:cNvPr id="4098" name="Picture 2" descr="Z:\public\бизнес бук\туризм\.Валяльная фабрика Родигиных, 1870-е гг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200" y="3861048"/>
            <a:ext cx="3444984" cy="2517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Nailya.Galiakbarova\AppData\Local\Microsoft\Windows\Temporary Internet Files\Content.Outlook\HCTFKSWI\IMG_3181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952" y="928670"/>
            <a:ext cx="2857520" cy="2068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6226828" y="3284984"/>
            <a:ext cx="2715646" cy="14339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en-US" sz="20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344 children's associations </a:t>
            </a:r>
          </a:p>
          <a:p>
            <a:pPr algn="ctr" rtl="0"/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Work for the development of children under 14 years old 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28596" y="141103"/>
            <a:ext cx="8237830" cy="549189"/>
          </a:xfr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rtl="0"/>
            <a:r>
              <a:rPr lang="en-US" sz="3000" b="1" i="0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+mn-ea"/>
                <a:cs typeface="Arial"/>
              </a:rPr>
              <a:t>Culture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368" y="3284984"/>
            <a:ext cx="2425440" cy="1154408"/>
          </a:xfrm>
          <a:effectLst/>
        </p:spPr>
        <p:txBody>
          <a:bodyPr>
            <a:noAutofit/>
          </a:bodyPr>
          <a:lstStyle/>
          <a:p>
            <a:pPr marL="0" indent="12700" algn="ctr" rtl="0">
              <a:spcBef>
                <a:spcPct val="0"/>
              </a:spcBef>
              <a:buNone/>
            </a:pPr>
            <a:r>
              <a:rPr lang="en-US" sz="20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79 institutions </a:t>
            </a:r>
          </a:p>
          <a:p>
            <a:pPr marL="0" indent="12700" algn="ctr" rtl="0">
              <a:spcBef>
                <a:spcPct val="0"/>
              </a:spcBef>
              <a:buNone/>
            </a:pPr>
            <a:r>
              <a:rPr lang="en-US" sz="20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Of culture </a:t>
            </a:r>
            <a:br>
              <a:rPr lang="en-US" sz="20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20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and art</a:t>
            </a:r>
          </a:p>
        </p:txBody>
      </p:sp>
      <p:pic>
        <p:nvPicPr>
          <p:cNvPr id="11" name="Picture 6" descr="C:\Users\User\Desktop\на презентацию\ВОКАЛЬНО- ХОРЕОГРАФИЧЕСКИЙ АНСАМБЛЬ вЫШЕ РАДУГИлАУРЕАТ 1 СТЕПЕНИ РЕСПУБЛИКАНСКИХ, МЕЖДУНАРОДНЫХ КОНКУРСОВ(РУК. ПОЧЕТНЫЙ РАБОТНИК КУЛЬУТРЫ ГИЛЯЗОВА В.Г.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328" y="928670"/>
            <a:ext cx="2857520" cy="2068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12290" name="Picture 2" descr="C:\Users\Nailya.Galiakbarova\Desktop\гглава.png"/>
          <p:cNvPicPr>
            <a:picLocks noChangeAspect="1" noChangeArrowheads="1"/>
          </p:cNvPicPr>
          <p:nvPr/>
        </p:nvPicPr>
        <p:blipFill>
          <a:blip r:embed="rId2"/>
          <a:srcRect l="4687" t="10847" r="30469" b="1203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8072"/>
          </a:xfrm>
          <a:effectLst/>
        </p:spPr>
        <p:txBody>
          <a:bodyPr>
            <a:noAutofit/>
          </a:bodyPr>
          <a:lstStyle/>
          <a:p>
            <a:pPr rtl="0"/>
            <a:r>
              <a:rPr lang="en-US" sz="36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Athletics: we're proud of what we have!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5270898"/>
            <a:ext cx="5472608" cy="1470470"/>
          </a:xfrm>
          <a:effectLst/>
        </p:spPr>
        <p:txBody>
          <a:bodyPr>
            <a:normAutofit/>
          </a:bodyPr>
          <a:lstStyle/>
          <a:p>
            <a:pPr marL="0" indent="0" rtl="0">
              <a:buNone/>
            </a:pPr>
            <a:r>
              <a:rPr lang="en-US" sz="22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Kukmor residents love sports </a:t>
            </a:r>
            <a:br>
              <a:rPr lang="en-US" sz="22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22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and achieve excellent results. </a:t>
            </a:r>
            <a:br>
              <a:rPr lang="en-US" sz="22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22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The sports infrastructure of the district </a:t>
            </a:r>
            <a:br>
              <a:rPr lang="en-US" sz="22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22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develops more and more every year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13" name="Picture 2" descr="http://www.kukmor-rt.ru/media/k2/items/cache/e7151e3b3cb417adb1d9db273dcd992a_L.jpg"/>
          <p:cNvPicPr>
            <a:picLocks noChangeAspect="1" noChangeArrowheads="1"/>
          </p:cNvPicPr>
          <p:nvPr/>
        </p:nvPicPr>
        <p:blipFill>
          <a:blip r:embed="rId2"/>
          <a:srcRect l="5353" r="13807"/>
          <a:stretch>
            <a:fillRect/>
          </a:stretch>
        </p:blipFill>
        <p:spPr>
          <a:xfrm>
            <a:off x="5031054" y="217739"/>
            <a:ext cx="2277250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TextBox 13"/>
          <p:cNvSpPr txBox="1"/>
          <p:nvPr/>
        </p:nvSpPr>
        <p:spPr>
          <a:xfrm>
            <a:off x="7258326" y="306048"/>
            <a:ext cx="1714512" cy="232371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>
                <a:effectLst/>
              </a:defRPr>
            </a:defPPr>
            <a:lvl1pPr algn="ctr">
              <a:defRPr sz="1400" b="1">
                <a:effectLst/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  <a:effectLst/>
              </a:defRPr>
            </a:lvl2pPr>
            <a:lvl3pPr>
              <a:defRPr>
                <a:solidFill>
                  <a:schemeClr val="lt1"/>
                </a:solidFill>
                <a:effectLst/>
              </a:defRPr>
            </a:lvl3pPr>
            <a:lvl4pPr>
              <a:defRPr>
                <a:solidFill>
                  <a:schemeClr val="lt1"/>
                </a:solidFill>
                <a:effectLst/>
              </a:defRPr>
            </a:lvl4pPr>
            <a:lvl5pPr>
              <a:defRPr>
                <a:solidFill>
                  <a:schemeClr val="lt1"/>
                </a:solidFill>
                <a:effectLst/>
              </a:defRPr>
            </a:lvl5pPr>
            <a:lvl6pPr>
              <a:defRPr>
                <a:solidFill>
                  <a:schemeClr val="lt1"/>
                </a:solidFill>
                <a:effectLst/>
              </a:defRPr>
            </a:lvl6pPr>
            <a:lvl7pPr>
              <a:defRPr>
                <a:solidFill>
                  <a:schemeClr val="lt1"/>
                </a:solidFill>
                <a:effectLst/>
              </a:defRPr>
            </a:lvl7pPr>
            <a:lvl8pPr>
              <a:defRPr>
                <a:solidFill>
                  <a:schemeClr val="lt1"/>
                </a:solidFill>
                <a:effectLst/>
              </a:defRPr>
            </a:lvl8pPr>
            <a:lvl9pPr>
              <a:defRPr>
                <a:solidFill>
                  <a:schemeClr val="lt1"/>
                </a:solidFill>
                <a:effectLst/>
              </a:defRPr>
            </a:lvl9pPr>
          </a:lstStyle>
          <a:p>
            <a:pPr rtl="0"/>
            <a:r>
              <a:rPr lang="en-US" sz="1400" b="1" i="0" u="none" strike="noStrike" dirty="0" err="1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Fanuza</a:t>
            </a:r>
            <a:r>
              <a:rPr lang="en-US" sz="1400" b="1" i="0" u="none" strike="noStrike" dirty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 </a:t>
            </a:r>
            <a:r>
              <a:rPr lang="en-US" sz="1400" b="1" i="0" u="none" strike="noStrike" dirty="0" err="1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Kadyrova</a:t>
            </a:r>
            <a:r>
              <a:rPr lang="en-US" sz="1400" b="1" i="0" u="none" strike="noStrike" dirty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 is an attacker for the </a:t>
            </a:r>
            <a:r>
              <a:rPr lang="en-US" sz="1400" b="1" i="0" u="none" strike="noStrike" dirty="0" smtClean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Russian </a:t>
            </a:r>
            <a:r>
              <a:rPr lang="en-US" sz="1400" b="1" i="0" u="none" strike="noStrike" dirty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national hockey </a:t>
            </a:r>
            <a:r>
              <a:rPr lang="en-US" sz="1400" b="1" i="0" u="none" strike="noStrike" dirty="0" smtClean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team. </a:t>
            </a:r>
            <a:r>
              <a:rPr lang="en-US" sz="1400" b="1" i="0" u="none" strike="noStrike" dirty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She participated </a:t>
            </a:r>
            <a:br>
              <a:rPr lang="en-US" sz="1400" b="1" i="0" u="none" strike="noStrike" dirty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</a:br>
            <a:r>
              <a:rPr lang="en-US" sz="1400" b="1" i="0" u="none" strike="noStrike" dirty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in the Olympic Games </a:t>
            </a:r>
            <a:br>
              <a:rPr lang="en-US" sz="1400" b="1" i="0" u="none" strike="noStrike" dirty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</a:br>
            <a:r>
              <a:rPr lang="en-US" sz="1400" b="1" i="0" u="none" strike="noStrike" dirty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in </a:t>
            </a:r>
            <a:r>
              <a:rPr lang="en-US" sz="1400" b="1" i="0" u="none" strike="noStrike" dirty="0" err="1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Pyeongchang</a:t>
            </a:r>
            <a:r>
              <a:rPr lang="en-US" sz="1400" b="1" i="0" u="none" strike="noStrike" dirty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054" y="3227389"/>
            <a:ext cx="3645402" cy="2498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 descr="C:\public\public\ФОТОГРАФИИ\Габдрахманова Рузия кул корэше\4.jpg"/>
          <p:cNvPicPr>
            <a:picLocks noChangeAspect="1" noChangeArrowheads="1"/>
          </p:cNvPicPr>
          <p:nvPr/>
        </p:nvPicPr>
        <p:blipFill>
          <a:blip r:embed="rId4"/>
          <a:srcRect l="16020" t="6831" r="15630"/>
          <a:stretch>
            <a:fillRect/>
          </a:stretch>
        </p:blipFill>
        <p:spPr>
          <a:xfrm>
            <a:off x="286860" y="214290"/>
            <a:ext cx="2500330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TextBox 9"/>
          <p:cNvSpPr txBox="1"/>
          <p:nvPr/>
        </p:nvSpPr>
        <p:spPr>
          <a:xfrm>
            <a:off x="2859198" y="214290"/>
            <a:ext cx="1928826" cy="263864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>
                <a:effectLst/>
              </a:defRPr>
            </a:defPPr>
            <a:lvl1pPr algn="ctr">
              <a:defRPr sz="1600" b="1">
                <a:effectLst/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  <a:effectLst/>
              </a:defRPr>
            </a:lvl2pPr>
            <a:lvl3pPr>
              <a:defRPr>
                <a:solidFill>
                  <a:schemeClr val="lt1"/>
                </a:solidFill>
                <a:effectLst/>
              </a:defRPr>
            </a:lvl3pPr>
            <a:lvl4pPr>
              <a:defRPr>
                <a:solidFill>
                  <a:schemeClr val="lt1"/>
                </a:solidFill>
                <a:effectLst/>
              </a:defRPr>
            </a:lvl4pPr>
            <a:lvl5pPr>
              <a:defRPr>
                <a:solidFill>
                  <a:schemeClr val="lt1"/>
                </a:solidFill>
                <a:effectLst/>
              </a:defRPr>
            </a:lvl5pPr>
            <a:lvl6pPr>
              <a:defRPr>
                <a:solidFill>
                  <a:schemeClr val="lt1"/>
                </a:solidFill>
                <a:effectLst/>
              </a:defRPr>
            </a:lvl6pPr>
            <a:lvl7pPr>
              <a:defRPr>
                <a:solidFill>
                  <a:schemeClr val="lt1"/>
                </a:solidFill>
                <a:effectLst/>
              </a:defRPr>
            </a:lvl7pPr>
            <a:lvl8pPr>
              <a:defRPr>
                <a:solidFill>
                  <a:schemeClr val="lt1"/>
                </a:solidFill>
                <a:effectLst/>
              </a:defRPr>
            </a:lvl8pPr>
            <a:lvl9pPr>
              <a:defRPr>
                <a:solidFill>
                  <a:schemeClr val="lt1"/>
                </a:solidFill>
                <a:effectLst/>
              </a:defRPr>
            </a:lvl9pPr>
          </a:lstStyle>
          <a:p>
            <a:pPr rtl="0"/>
            <a:r>
              <a:rPr lang="en-US" sz="14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Ruzia Gabdrakhmanova </a:t>
            </a:r>
            <a:br>
              <a:rPr lang="en-US" sz="14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</a:br>
            <a:r>
              <a:rPr lang="en-US" sz="14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took 1st place </a:t>
            </a:r>
            <a:br>
              <a:rPr lang="en-US" sz="14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</a:br>
            <a:r>
              <a:rPr lang="en-US" sz="14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in the European </a:t>
            </a:r>
            <a:br>
              <a:rPr lang="en-US" sz="14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</a:br>
            <a:r>
              <a:rPr lang="en-US" sz="14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Armwrestling Championship among veterans (Poland), and 1st place </a:t>
            </a:r>
            <a:br>
              <a:rPr lang="en-US" sz="14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</a:br>
            <a:r>
              <a:rPr lang="en-US" sz="14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in the World Women's Championship </a:t>
            </a:r>
            <a:br>
              <a:rPr lang="en-US" sz="14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</a:br>
            <a:r>
              <a:rPr lang="en-US" sz="14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(Budapest, Hungary)</a:t>
            </a:r>
          </a:p>
        </p:txBody>
      </p:sp>
      <p:pic>
        <p:nvPicPr>
          <p:cNvPr id="11" name="Picture 2" descr="Z:\public\бизнес бук\Разные\куреш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01743" y="3228030"/>
            <a:ext cx="3627457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891400" y="5789320"/>
            <a:ext cx="3929090" cy="83099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600" b="1" i="0" u="none" strike="noStrike" dirty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The Jaguar team of the </a:t>
            </a:r>
            <a:r>
              <a:rPr lang="en-US" sz="1600" b="1" i="0" u="none" strike="noStrike" dirty="0" err="1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Olimp</a:t>
            </a:r>
            <a:r>
              <a:rPr lang="en-US" sz="1600" b="1" i="0" u="none" strike="noStrike" dirty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youth athletic center was deemed among the top </a:t>
            </a:r>
            <a:r>
              <a:rPr lang="en-US" sz="1600" b="1" i="0" u="none" strike="noStrike" dirty="0" smtClean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10 strongest </a:t>
            </a:r>
            <a:r>
              <a:rPr lang="en-US" sz="1600" b="1" i="0" u="none" strike="noStrike" dirty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teams in Russia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4308" y="5746030"/>
            <a:ext cx="3857652" cy="92333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6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In Koresh national wrestling, the district is the leader </a:t>
            </a:r>
            <a:br>
              <a:rPr lang="en-US" sz="16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6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in the Republic of Tatarstan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extBox 4"/>
          <p:cNvSpPr txBox="1"/>
          <p:nvPr/>
        </p:nvSpPr>
        <p:spPr>
          <a:xfrm>
            <a:off x="4607340" y="285729"/>
            <a:ext cx="4433585" cy="4240958"/>
          </a:xfrm>
          <a:prstGeom prst="rect">
            <a:avLst/>
          </a:prstGeom>
          <a:noFill/>
          <a:effectLst/>
        </p:spPr>
        <p:txBody>
          <a:bodyPr wrap="square" numCol="2" rtlCol="0">
            <a:spAutoFit/>
          </a:bodyPr>
          <a:lstStyle/>
          <a:p>
            <a:pPr rtl="0"/>
            <a:r>
              <a:rPr lang="en-US" sz="16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23,600 - </a:t>
            </a:r>
          </a:p>
          <a:p>
            <a:pPr rtl="0"/>
            <a:r>
              <a:rPr lang="en-US" sz="16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play </a:t>
            </a:r>
            <a:endParaRPr lang="en-US" sz="1600" b="1" i="0" u="none" strike="noStrike" dirty="0" smtId="4294967295">
              <a:effectLst/>
              <a:highlight>
                <a:srgbClr val="000000">
                  <a:alpha val="0"/>
                </a:srgbClr>
              </a:highlight>
              <a:latin typeface="Arial"/>
              <a:cs typeface="Arial"/>
            </a:endParaRPr>
          </a:p>
          <a:p>
            <a:pPr rtl="0"/>
            <a:r>
              <a:rPr lang="en-US" sz="16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sports</a:t>
            </a:r>
          </a:p>
          <a:p>
            <a:endParaRPr lang="ru-RU" sz="1600" b="1" dirty="0" smtClean="0">
              <a:effectLst/>
              <a:latin typeface="Arial" pitchFamily="34" charset="0"/>
              <a:cs typeface="Arial" pitchFamily="34" charset="0"/>
            </a:endParaRPr>
          </a:p>
          <a:p>
            <a:pPr rtl="0"/>
            <a:r>
              <a:rPr lang="en-US" sz="16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163</a:t>
            </a:r>
            <a:endParaRPr lang="en-US" sz="1600" b="1" i="0" u="none" strike="noStrike" dirty="0" smtId="4294967295">
              <a:effectLst/>
              <a:highlight>
                <a:srgbClr val="000000">
                  <a:alpha val="0"/>
                </a:srgbClr>
              </a:highlight>
              <a:latin typeface="Arial"/>
              <a:cs typeface="Arial"/>
            </a:endParaRPr>
          </a:p>
          <a:p>
            <a:pPr rtl="0"/>
            <a:r>
              <a:rPr lang="en-US" sz="16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Sports</a:t>
            </a:r>
          </a:p>
          <a:p>
            <a:pPr rtl="0"/>
            <a:r>
              <a:rPr lang="en-US" sz="16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facilities</a:t>
            </a:r>
          </a:p>
          <a:p>
            <a:endParaRPr lang="ru-RU" sz="1600" b="1" dirty="0" smtClean="0">
              <a:effectLst/>
              <a:latin typeface="Arial" pitchFamily="34" charset="0"/>
              <a:cs typeface="Arial" pitchFamily="34" charset="0"/>
            </a:endParaRPr>
          </a:p>
          <a:p>
            <a:pPr rtl="0"/>
            <a:r>
              <a:rPr lang="en-US" sz="16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200</a:t>
            </a:r>
          </a:p>
          <a:p>
            <a:pPr rtl="0"/>
            <a:r>
              <a:rPr lang="en-US" sz="16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Sports</a:t>
            </a:r>
          </a:p>
          <a:p>
            <a:pPr rtl="0"/>
            <a:r>
              <a:rPr lang="en-US" sz="16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Events</a:t>
            </a:r>
          </a:p>
          <a:p>
            <a:endParaRPr lang="ru-RU" sz="1600" b="1" dirty="0" smtClean="0">
              <a:effectLst/>
              <a:latin typeface="Arial" pitchFamily="34" charset="0"/>
              <a:cs typeface="Arial" pitchFamily="34" charset="0"/>
            </a:endParaRPr>
          </a:p>
          <a:p>
            <a:endParaRPr lang="en-US" sz="1600" b="1" dirty="0" smtClean="0">
              <a:effectLst/>
              <a:latin typeface="Arial" pitchFamily="34" charset="0"/>
              <a:cs typeface="Arial" pitchFamily="34" charset="0"/>
            </a:endParaRPr>
          </a:p>
          <a:p>
            <a:endParaRPr lang="ru-RU" sz="1600" b="1" dirty="0" smtClean="0">
              <a:effectLst/>
              <a:latin typeface="Arial" pitchFamily="34" charset="0"/>
              <a:cs typeface="Arial" pitchFamily="34" charset="0"/>
            </a:endParaRPr>
          </a:p>
          <a:p>
            <a:endParaRPr lang="ru-RU" sz="1600" b="1" dirty="0">
              <a:effectLst/>
              <a:latin typeface="Arial" pitchFamily="34" charset="0"/>
              <a:cs typeface="Arial" pitchFamily="34" charset="0"/>
            </a:endParaRPr>
          </a:p>
          <a:p>
            <a:endParaRPr lang="ru-RU" sz="1600" b="1" dirty="0" smtClean="0">
              <a:effectLst/>
              <a:latin typeface="Arial" pitchFamily="34" charset="0"/>
              <a:cs typeface="Arial" pitchFamily="34" charset="0"/>
            </a:endParaRPr>
          </a:p>
          <a:p>
            <a:endParaRPr lang="ru-RU" sz="1600" b="1" dirty="0">
              <a:effectLst/>
              <a:latin typeface="Arial" pitchFamily="34" charset="0"/>
              <a:cs typeface="Arial" pitchFamily="34" charset="0"/>
            </a:endParaRPr>
          </a:p>
          <a:p>
            <a:pPr rtl="0"/>
            <a:r>
              <a:rPr lang="en-US" sz="16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More than </a:t>
            </a:r>
            <a:r>
              <a:rPr lang="en-US" sz="16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5,000 - </a:t>
            </a:r>
            <a:endParaRPr lang="en-US" sz="1600" b="1" i="0" u="none" strike="noStrike" dirty="0" smtId="4294967295">
              <a:effectLst/>
              <a:highlight>
                <a:srgbClr val="000000">
                  <a:alpha val="0"/>
                </a:srgbClr>
              </a:highlight>
              <a:latin typeface="Arial"/>
              <a:cs typeface="Arial"/>
            </a:endParaRPr>
          </a:p>
          <a:p>
            <a:pPr rtl="0"/>
            <a:r>
              <a:rPr lang="en-US" sz="16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joined</a:t>
            </a:r>
          </a:p>
          <a:p>
            <a:pPr rtl="0"/>
            <a:r>
              <a:rPr lang="en-US" sz="16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street sports</a:t>
            </a:r>
          </a:p>
          <a:p>
            <a:endParaRPr lang="ru-RU" sz="1600" b="1" dirty="0" smtClean="0">
              <a:effectLst/>
              <a:latin typeface="Arial" pitchFamily="34" charset="0"/>
              <a:cs typeface="Arial" pitchFamily="34" charset="0"/>
            </a:endParaRPr>
          </a:p>
          <a:p>
            <a:pPr rtl="0"/>
            <a:r>
              <a:rPr lang="en-US" sz="16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3 </a:t>
            </a:r>
          </a:p>
          <a:p>
            <a:pPr rtl="0"/>
            <a:r>
              <a:rPr lang="en-US" sz="16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Sports</a:t>
            </a:r>
          </a:p>
          <a:p>
            <a:pPr rtl="0"/>
            <a:r>
              <a:rPr lang="en-US" sz="16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clubs</a:t>
            </a:r>
            <a:endParaRPr lang="en-US" sz="1600" b="1" i="0" u="none" strike="noStrike" dirty="0" smtId="4294967295">
              <a:effectLst/>
              <a:highlight>
                <a:srgbClr val="000000">
                  <a:alpha val="0"/>
                </a:srgbClr>
              </a:highlight>
              <a:latin typeface="Arial"/>
              <a:cs typeface="Arial"/>
            </a:endParaRPr>
          </a:p>
          <a:p>
            <a:endParaRPr lang="ru-RU" sz="1600" b="1" dirty="0" smtClean="0">
              <a:effectLst/>
              <a:latin typeface="Arial" pitchFamily="34" charset="0"/>
              <a:cs typeface="Arial" pitchFamily="34" charset="0"/>
            </a:endParaRPr>
          </a:p>
          <a:p>
            <a:pPr rtl="0"/>
            <a:r>
              <a:rPr lang="en-US" sz="16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2</a:t>
            </a:r>
          </a:p>
          <a:p>
            <a:pPr rtl="0"/>
            <a:r>
              <a:rPr lang="en-US" sz="16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Youth health</a:t>
            </a:r>
          </a:p>
          <a:p>
            <a:pPr rtl="0"/>
            <a:r>
              <a:rPr lang="en-US" sz="16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athletic </a:t>
            </a:r>
            <a:r>
              <a:rPr lang="en-US" sz="16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schools</a:t>
            </a:r>
          </a:p>
        </p:txBody>
      </p:sp>
      <p:pic>
        <p:nvPicPr>
          <p:cNvPr id="6" name="Picture 6" descr="\\ARCH\site\презентация сессия итоги 2012\презентация сессия итоги 2012\слайд35спорт\диляра11\диляра\CSC_0662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04" y="3573016"/>
            <a:ext cx="4019102" cy="297521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Рисунок 6" descr="O12xODfOnA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548" y="3573017"/>
            <a:ext cx="4143404" cy="297521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6" y="476672"/>
            <a:ext cx="4019102" cy="2714644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2584"/>
            <a:ext cx="8724119" cy="549189"/>
          </a:xfr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rtl="0"/>
            <a:r>
              <a:rPr lang="en-US" sz="3000" b="1" i="0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+mn-ea"/>
                <a:cs typeface="Arial"/>
              </a:rPr>
              <a:t>City Leisure</a:t>
            </a:r>
          </a:p>
        </p:txBody>
      </p:sp>
      <p:pic>
        <p:nvPicPr>
          <p:cNvPr id="1029" name="Picture 5" descr="C:\Users\Nailya.Galiakbarova\Desktop\досуг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700" y="786112"/>
            <a:ext cx="4272988" cy="2812444"/>
          </a:xfrm>
          <a:prstGeom prst="rect">
            <a:avLst/>
          </a:prstGeom>
          <a:noFill/>
          <a:effectLst/>
        </p:spPr>
      </p:pic>
      <p:pic>
        <p:nvPicPr>
          <p:cNvPr id="7170" name="Picture 2" descr="Z:\public\бизнес бук\Рушанга Фаниль\IMG_404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721" y="786112"/>
            <a:ext cx="4272606" cy="2812444"/>
          </a:xfrm>
          <a:prstGeom prst="rect">
            <a:avLst/>
          </a:prstGeom>
          <a:noFill/>
          <a:effectLst/>
        </p:spPr>
      </p:pic>
      <p:pic>
        <p:nvPicPr>
          <p:cNvPr id="7171" name="Picture 3" descr="Z:\public\бизнес бук\Рушанга Фаниль\IMG_6462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701" y="3789040"/>
            <a:ext cx="4272987" cy="2808312"/>
          </a:xfrm>
          <a:prstGeom prst="rect">
            <a:avLst/>
          </a:prstGeom>
          <a:noFill/>
          <a:effectLst/>
        </p:spPr>
      </p:pic>
      <p:pic>
        <p:nvPicPr>
          <p:cNvPr id="7" name="Picture 2" descr="C:\Users\Nailya.Galiakbarova\Desktop\index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21" y="3789040"/>
            <a:ext cx="4272988" cy="2808312"/>
          </a:xfrm>
          <a:prstGeom prst="rect">
            <a:avLst/>
          </a:prstGeom>
          <a:noFill/>
          <a:effectLst/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4" name="Picture 2" descr="&amp;Pcy;&amp;rcy;&amp;iecy;&amp;zcy;&amp;icy;&amp;dcy;&amp;iecy;&amp;ncy;&amp;tcy; &amp;Rcy;&amp;iecy;&amp;scy;&amp;pcy;&amp;ucy;&amp;bcy;&amp;lcy;&amp;icy;&amp;kcy;&amp;icy; &amp;Tcy;&amp;acy;&amp;tcy;&amp;acy;&amp;rcy;&amp;scy;&amp;tcy;&amp;acy;&amp;ncy; &amp;Rcy;&amp;ucy;&amp;scy;&amp;tcy;&amp;acy;&amp;mcy; &amp;Mcy;&amp;icy;&amp;ncy;&amp;ncy;&amp;icy;&amp;khcy;&amp;acy;&amp;ncy;&amp;ocy;&amp;vcy; &amp;pcy;&amp;rcy;&amp;icy;&amp;ncy;&amp;yacy;&amp;lcy; &amp;ucy;&amp;chcy;&amp;acy;&amp;scy;&amp;tcy;&amp;icy;&amp;iecy; &amp;vcy; &amp;tcy;&amp;ocy;&amp;rcy;&amp;zhcy;&amp;iecy;&amp;scy;&amp;tcy;&amp;vcy;&amp;iecy;&amp;ncy;&amp;ncy;&amp;ocy;&amp;mcy; &amp;ocy;&amp;tcy;&amp;kcy;&amp;rcy;&amp;ycy;&amp;tcy;&amp;icy;&amp;icy; &amp;mcy;&amp;ncy;&amp;ocy;&amp;gcy;&amp;ocy;&amp;kcy;&amp;vcy;&amp;acy;&amp;rcy;&amp;tcy;&amp;icy;&amp;rcy;&amp;ncy;&amp;ocy;&amp;gcy;&amp;ocy; &amp;dcy;&amp;ocy;&amp;mcy;&amp;acy; &amp;vcy; &amp;Kcy;&amp;ucy;&amp;kcy;&amp;mcy;&amp;ocy;&amp;rcy;&amp;iecy;"/>
          <p:cNvPicPr>
            <a:picLocks noChangeAspect="1" noChangeArrowheads="1"/>
          </p:cNvPicPr>
          <p:nvPr/>
        </p:nvPicPr>
        <p:blipFill>
          <a:blip r:embed="rId2"/>
          <a:srcRect r="4531" b="2439"/>
          <a:stretch>
            <a:fillRect/>
          </a:stretch>
        </p:blipFill>
        <p:spPr>
          <a:xfrm>
            <a:off x="214282" y="3813550"/>
            <a:ext cx="4214842" cy="278380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5" descr="C:\Users\User\Desktop\АЖФ на 19.10.2015\Гаф. поз.18.jpg"/>
          <p:cNvPicPr/>
          <p:nvPr/>
        </p:nvPicPr>
        <p:blipFill>
          <a:blip r:embed="rId3"/>
          <a:srcRect l="6780" b="7317"/>
          <a:stretch>
            <a:fillRect/>
          </a:stretch>
        </p:blipFill>
        <p:spPr>
          <a:xfrm>
            <a:off x="4643438" y="3813550"/>
            <a:ext cx="4214812" cy="278380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85720" y="119037"/>
            <a:ext cx="8452358" cy="549189"/>
          </a:xfr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rtl="0"/>
            <a:r>
              <a:rPr lang="en-US" sz="3000" b="1" i="0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+mn-ea"/>
                <a:cs typeface="Arial"/>
              </a:rPr>
              <a:t>Construction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6130" y="1217272"/>
            <a:ext cx="4141694" cy="221172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indent="182563" algn="just" rtl="0">
              <a:buFont typeface="Arial" pitchFamily="34" charset="0"/>
              <a:buNone/>
            </a:pPr>
            <a:r>
              <a:rPr lang="en-US" sz="1800" b="1" i="0" u="none" strike="noStrike" kern="0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In the </a:t>
            </a:r>
            <a:r>
              <a:rPr lang="en-US" sz="1800" b="1" i="0" u="none" strike="noStrike" kern="0" dirty="0" err="1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Kukmor</a:t>
            </a:r>
            <a:r>
              <a:rPr lang="en-US" sz="1800" b="1" i="0" u="none" strike="noStrike" kern="0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region, </a:t>
            </a:r>
            <a:r>
              <a:rPr lang="en-US" sz="1800" b="1" i="0" u="none" strike="noStrike" kern="0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/>
            </a:r>
            <a:br>
              <a:rPr lang="en-US" sz="1800" b="1" i="0" u="none" strike="noStrike" kern="0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800" b="1" i="0" u="none" strike="noStrike" kern="0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25,000 </a:t>
            </a:r>
            <a:r>
              <a:rPr lang="en-US" sz="1800" b="1" i="0" u="none" strike="noStrike" kern="0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sq. m. of new housing is under construction.</a:t>
            </a:r>
          </a:p>
          <a:p>
            <a:pPr indent="182563" algn="just">
              <a:buFont typeface="Arial" pitchFamily="34" charset="0"/>
              <a:buNone/>
            </a:pPr>
            <a:endParaRPr lang="ru-RU" b="1" kern="0" dirty="0">
              <a:effectLst/>
              <a:latin typeface="Arial" pitchFamily="34" charset="0"/>
              <a:cs typeface="Arial" pitchFamily="34" charset="0"/>
            </a:endParaRPr>
          </a:p>
          <a:p>
            <a:pPr indent="182563" algn="just" rtl="0">
              <a:buFont typeface="Arial" pitchFamily="34" charset="0"/>
              <a:buNone/>
            </a:pPr>
            <a:r>
              <a:rPr lang="en-US" sz="1800" b="1" i="0" u="none" strike="noStrike" kern="0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Construction of rental and investment housing has begun in 2018. </a:t>
            </a:r>
          </a:p>
        </p:txBody>
      </p:sp>
      <p:pic>
        <p:nvPicPr>
          <p:cNvPr id="11" name="Рисунок 10" descr="C:\Users\User\Desktop\Гафиятуллина поз.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r="11518" b="11112"/>
          <a:stretch>
            <a:fillRect/>
          </a:stretch>
        </p:blipFill>
        <p:spPr>
          <a:xfrm>
            <a:off x="4643438" y="857802"/>
            <a:ext cx="4214812" cy="2715214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4" name="Рисунок 3" descr="E:\фото для инвестиций\кукмор сверху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85860"/>
            <a:ext cx="9144000" cy="557214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60184"/>
            <a:ext cx="9153144" cy="945825"/>
          </a:xfr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en-US" sz="2800" b="1" i="0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Kukmor municipal district is a dynamically developing region in the Republic of Tatarstan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0556" y="1054963"/>
            <a:ext cx="6543692" cy="2013997"/>
          </a:xfrm>
          <a:effectLst/>
        </p:spPr>
        <p:txBody>
          <a:bodyPr>
            <a:noAutofit/>
          </a:bodyPr>
          <a:lstStyle/>
          <a:p>
            <a:pPr marL="0" indent="0" algn="just" rtl="0">
              <a:buNone/>
            </a:pPr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Development Strategy of the Republic of Tatarstan</a:t>
            </a:r>
            <a:r>
              <a:rPr lang="en-US" sz="18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until </a:t>
            </a:r>
            <a:br>
              <a:rPr lang="en-US" sz="18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8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2030 is the main document determining the development of the republic over the next 15 years. The </a:t>
            </a:r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Strategy of Social and Economic Development of the Kukmor Municipal District </a:t>
            </a:r>
            <a:r>
              <a:rPr lang="en-US" sz="18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for 2016–2021 and for the Planning Period until 2030 correlates with it and at the moment is being implemented according to plan.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0245" y="1423036"/>
            <a:ext cx="1800227" cy="128588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44727" y="5273913"/>
            <a:ext cx="8724119" cy="122041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rtl="0"/>
            <a:r>
              <a:rPr lang="en-US" sz="2000" b="1" i="0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MAIN STRATEGY OBJECTIVE:</a:t>
            </a:r>
          </a:p>
          <a:p>
            <a:pPr algn="ctr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Improve the quality of life of general population of the region through the development of human capital and ensuring economic growth </a:t>
            </a:r>
            <a:b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by a factor of two by 2030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5926" y="141103"/>
            <a:ext cx="8223586" cy="549189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 rtl="0">
              <a:spcBef>
                <a:spcPct val="0"/>
              </a:spcBef>
            </a:pPr>
            <a:r>
              <a:rPr lang="en-US" sz="3000" b="1" i="0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Strategy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61752" y="3212976"/>
            <a:ext cx="2500330" cy="720079"/>
          </a:xfrm>
          <a:prstGeom prst="roundRect">
            <a:avLst/>
          </a:prstGeom>
          <a:effectLst/>
          <a:scene3d>
            <a:camera prst="orthographicFront"/>
            <a:lightRig rig="threePt" dir="t"/>
          </a:scene3d>
          <a:sp3d>
            <a:bevelT/>
            <a:extrusionClr>
              <a:prstClr val="black"/>
            </a:extrusionClr>
            <a:contourClr>
              <a:prstClr val="black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Favorable</a:t>
            </a:r>
          </a:p>
          <a:p>
            <a:pPr algn="ctr" rtl="0"/>
            <a:r>
              <a:rPr lang="en-US" sz="14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social</a:t>
            </a:r>
          </a:p>
          <a:p>
            <a:pPr algn="ctr" rtl="0"/>
            <a:r>
              <a:rPr lang="en-US" sz="14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environment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0825" y="4221088"/>
            <a:ext cx="2748921" cy="864096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extrusionClr>
              <a:prstClr val="black"/>
            </a:extrusionClr>
            <a:contourClr>
              <a:prstClr val="black"/>
            </a:contourClr>
          </a:sp3d>
        </p:spPr>
        <p:txBody>
          <a:bodyPr vert="horz" wrap="square" lIns="80147" tIns="40074" rIns="80147" bIns="40074" rtlCol="0" anchor="t" anchorCtr="0" compatLnSpc="1">
            <a:prstTxWarp prst="textNoShape">
              <a:avLst/>
            </a:prstTxWarp>
          </a:bodyPr>
          <a:lstStyle/>
          <a:p>
            <a:pPr indent="-315858" algn="ctr" defTabSz="801472" fontAlgn="base">
              <a:spcAft>
                <a:spcPct val="0"/>
              </a:spcAft>
            </a:pPr>
            <a:endParaRPr lang="ru-RU" sz="1000" b="1" kern="1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5858" indent="-315858" algn="ctr" defTabSz="801472" rtl="0" fontAlgn="base">
              <a:spcAft>
                <a:spcPct val="0"/>
              </a:spcAft>
            </a:pPr>
            <a:r>
              <a:rPr lang="en-US" sz="1400" b="1" i="0" u="none" strike="noStrike" kern="100" dirty="0" smtClean="0" smtId="4294967295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Economic</a:t>
            </a:r>
            <a:endParaRPr lang="en-US" sz="1400" b="1" i="0" u="none" strike="noStrike" kern="100" dirty="0" smtId="4294967295">
              <a:solidFill>
                <a:srgbClr val="002060"/>
              </a:solidFill>
              <a:effectLst/>
              <a:highlight>
                <a:srgbClr val="000000">
                  <a:alpha val="0"/>
                </a:srgbClr>
              </a:highlight>
              <a:latin typeface="Arial"/>
              <a:cs typeface="Arial"/>
            </a:endParaRPr>
          </a:p>
          <a:p>
            <a:pPr marL="315858" indent="-315858" algn="ctr" defTabSz="801472" rtl="0" fontAlgn="base">
              <a:spcAft>
                <a:spcPct val="0"/>
              </a:spcAft>
            </a:pPr>
            <a:r>
              <a:rPr lang="en-US" sz="1400" b="1" i="0" u="none" strike="noStrike" kern="100" dirty="0" smtId="4294967295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development</a:t>
            </a:r>
          </a:p>
          <a:p>
            <a:pPr marL="315858" indent="-315858" algn="ctr" defTabSz="801472" fontAlgn="base">
              <a:spcAft>
                <a:spcPct val="0"/>
              </a:spcAft>
            </a:pPr>
            <a:endParaRPr lang="ru-RU" sz="2000" b="1" kern="1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12160" y="4221087"/>
            <a:ext cx="2544788" cy="86409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extrusionClr>
              <a:prstClr val="black"/>
            </a:extrusionClr>
            <a:contourClr>
              <a:prstClr val="black"/>
            </a:contourClr>
          </a:sp3d>
        </p:spPr>
        <p:txBody>
          <a:bodyPr vert="horz" wrap="square" lIns="80147" tIns="40074" rIns="80147" bIns="40074" rtlCol="0" anchor="t" anchorCtr="0" compatLnSpc="1">
            <a:prstTxWarp prst="textNoShape">
              <a:avLst/>
            </a:prstTxWarp>
          </a:bodyPr>
          <a:lstStyle/>
          <a:p>
            <a:pPr marL="315858" indent="-315858" algn="ctr" defTabSz="801472" fontAlgn="base">
              <a:spcAft>
                <a:spcPct val="0"/>
              </a:spcAft>
            </a:pPr>
            <a:endParaRPr lang="ru-RU" sz="10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5858" indent="-315858" algn="ctr" defTabSz="801472" rtl="0" fontAlgn="base">
              <a:spcAft>
                <a:spcPct val="0"/>
              </a:spcAft>
            </a:pPr>
            <a:r>
              <a:rPr lang="en-US" sz="1400" b="1" i="0" u="none" strike="noStrike" dirty="0" smtId="4294967295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Development</a:t>
            </a:r>
          </a:p>
          <a:p>
            <a:pPr marL="315858" indent="-315858" algn="ctr" defTabSz="801472" rtl="0" fontAlgn="base">
              <a:spcAft>
                <a:spcPct val="0"/>
              </a:spcAft>
            </a:pPr>
            <a:r>
              <a:rPr lang="en-US" sz="1400" b="1" i="0" u="none" strike="noStrike" dirty="0" smtId="4294967295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of infrastructure</a:t>
            </a:r>
          </a:p>
        </p:txBody>
      </p:sp>
      <p:sp>
        <p:nvSpPr>
          <p:cNvPr id="12" name="Двойная стрелка влево/вверх 11"/>
          <p:cNvSpPr/>
          <p:nvPr/>
        </p:nvSpPr>
        <p:spPr>
          <a:xfrm rot="10800000">
            <a:off x="1497783" y="3120073"/>
            <a:ext cx="1629921" cy="1101014"/>
          </a:xfrm>
          <a:prstGeom prst="leftUpArrow">
            <a:avLst>
              <a:gd name="adj1" fmla="val 25000"/>
              <a:gd name="adj2" fmla="val 23200"/>
              <a:gd name="adj3" fmla="val 25000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  <a:extrusionClr>
              <a:prstClr val="black"/>
            </a:extrusionClr>
            <a:contourClr>
              <a:prstClr val="black"/>
            </a:contourClr>
          </a:sp3d>
        </p:spPr>
        <p:txBody>
          <a:bodyPr vert="horz" wrap="square" lIns="80147" tIns="40074" rIns="80147" bIns="40074" rtlCol="0" anchor="t" anchorCtr="0" compatLnSpc="1">
            <a:prstTxWarp prst="textNoShape">
              <a:avLst/>
            </a:prstTxWarp>
          </a:bodyPr>
          <a:lstStyle/>
          <a:p>
            <a:pPr marL="315858" indent="-315858" defTabSz="801472" fontAlgn="base">
              <a:spcBef>
                <a:spcPct val="50000"/>
              </a:spcBef>
              <a:spcAft>
                <a:spcPct val="0"/>
              </a:spcAft>
            </a:pPr>
            <a:endParaRPr lang="ru-RU" sz="1400" smtClean="0">
              <a:effectLst/>
              <a:latin typeface="Arial"/>
            </a:endParaRPr>
          </a:p>
        </p:txBody>
      </p:sp>
      <p:sp>
        <p:nvSpPr>
          <p:cNvPr id="14" name="Двойная стрелка влево/вправо 13"/>
          <p:cNvSpPr/>
          <p:nvPr/>
        </p:nvSpPr>
        <p:spPr>
          <a:xfrm>
            <a:off x="3009746" y="4409816"/>
            <a:ext cx="3002414" cy="674623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  <a:extrusionClr>
              <a:prstClr val="black"/>
            </a:extrusionClr>
            <a:contourClr>
              <a:prstClr val="black"/>
            </a:contourClr>
          </a:sp3d>
        </p:spPr>
        <p:txBody>
          <a:bodyPr vert="horz" wrap="square" lIns="80147" tIns="40074" rIns="80147" bIns="40074" rtlCol="0" anchor="t" anchorCtr="0" compatLnSpc="1">
            <a:prstTxWarp prst="textNoShape">
              <a:avLst/>
            </a:prstTxWarp>
          </a:bodyPr>
          <a:lstStyle/>
          <a:p>
            <a:pPr marL="315858" indent="-315858" defTabSz="801472" fontAlgn="base">
              <a:spcBef>
                <a:spcPct val="50000"/>
              </a:spcBef>
              <a:spcAft>
                <a:spcPct val="0"/>
              </a:spcAft>
            </a:pPr>
            <a:endParaRPr lang="ru-RU" sz="1400" smtClean="0">
              <a:effectLst/>
              <a:latin typeface="Arial"/>
            </a:endParaRPr>
          </a:p>
        </p:txBody>
      </p:sp>
      <p:sp>
        <p:nvSpPr>
          <p:cNvPr id="15" name="Двойная стрелка влево/вверх 14"/>
          <p:cNvSpPr/>
          <p:nvPr/>
        </p:nvSpPr>
        <p:spPr>
          <a:xfrm rot="16200000">
            <a:off x="6154683" y="2794753"/>
            <a:ext cx="933734" cy="1918933"/>
          </a:xfrm>
          <a:prstGeom prst="leftUpArrow">
            <a:avLst>
              <a:gd name="adj1" fmla="val 25000"/>
              <a:gd name="adj2" fmla="val 18008"/>
              <a:gd name="adj3" fmla="val 25000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  <a:extrusionClr>
              <a:prstClr val="black"/>
            </a:extrusionClr>
            <a:contourClr>
              <a:prstClr val="black"/>
            </a:contourClr>
          </a:sp3d>
        </p:spPr>
        <p:txBody>
          <a:bodyPr vert="horz" wrap="square" lIns="80147" tIns="40074" rIns="80147" bIns="40074" rtlCol="0" anchor="t" anchorCtr="0" compatLnSpc="1">
            <a:prstTxWarp prst="textNoShape">
              <a:avLst/>
            </a:prstTxWarp>
          </a:bodyPr>
          <a:lstStyle/>
          <a:p>
            <a:pPr marL="315858" indent="-315858" defTabSz="801472" fontAlgn="base">
              <a:spcBef>
                <a:spcPct val="50000"/>
              </a:spcBef>
              <a:spcAft>
                <a:spcPct val="0"/>
              </a:spcAft>
            </a:pPr>
            <a:endParaRPr lang="ru-RU" sz="1400" smtClean="0">
              <a:effectLst/>
              <a:latin typeface="Arial"/>
            </a:endParaRP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5" name="Прямоугольник 14"/>
          <p:cNvSpPr/>
          <p:nvPr/>
        </p:nvSpPr>
        <p:spPr>
          <a:xfrm>
            <a:off x="4736242" y="2995206"/>
            <a:ext cx="4084230" cy="200692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36242" y="721430"/>
            <a:ext cx="4084230" cy="2113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1746" y="2995206"/>
            <a:ext cx="4084230" cy="200692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329322384"/>
              </p:ext>
            </p:extLst>
          </p:nvPr>
        </p:nvGraphicFramePr>
        <p:xfrm>
          <a:off x="118954" y="2935104"/>
          <a:ext cx="4694891" cy="2128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71746" y="721430"/>
            <a:ext cx="4084230" cy="2113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/>
            </a:endParaRPr>
          </a:p>
        </p:txBody>
      </p:sp>
      <p:pic>
        <p:nvPicPr>
          <p:cNvPr id="12" name="Рисунок 11" descr="1.png"/>
          <p:cNvPicPr>
            <a:picLocks noChangeAspect="1"/>
          </p:cNvPicPr>
          <p:nvPr/>
        </p:nvPicPr>
        <p:blipFill>
          <a:blip r:embed="rId3"/>
          <a:srcRect t="2631" r="1283"/>
          <a:stretch>
            <a:fillRect/>
          </a:stretch>
        </p:blipFill>
        <p:spPr>
          <a:xfrm>
            <a:off x="3172480" y="5188560"/>
            <a:ext cx="2736304" cy="152658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 4" descr="традиция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46" y="5188560"/>
            <a:ext cx="2608809" cy="15265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496698163"/>
              </p:ext>
            </p:extLst>
          </p:nvPr>
        </p:nvGraphicFramePr>
        <p:xfrm>
          <a:off x="107504" y="815504"/>
          <a:ext cx="4608512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98012003"/>
              </p:ext>
            </p:extLst>
          </p:nvPr>
        </p:nvGraphicFramePr>
        <p:xfrm>
          <a:off x="4716016" y="773977"/>
          <a:ext cx="4351848" cy="2060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01971" y="78397"/>
            <a:ext cx="5611940" cy="549189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ru-RU">
                <a:effectLst/>
              </a:defRPr>
            </a:defPPr>
            <a:lvl1pPr algn="ctr">
              <a:spcBef>
                <a:spcPct val="0"/>
              </a:spcBef>
              <a:defRPr sz="3000" b="1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rtl="0"/>
            <a:r>
              <a:rPr lang="en-US" sz="30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Economic Indexes</a:t>
            </a:r>
          </a:p>
        </p:txBody>
      </p:sp>
      <p:pic>
        <p:nvPicPr>
          <p:cNvPr id="13" name="Picture 3" descr="C:\Users\CHULPA~1.HAN\AppData\Local\Temp\Rar$DIa0.441\IMG_6757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184" y="5188561"/>
            <a:ext cx="2592288" cy="1526588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116380300"/>
              </p:ext>
            </p:extLst>
          </p:nvPr>
        </p:nvGraphicFramePr>
        <p:xfrm>
          <a:off x="4355976" y="3027123"/>
          <a:ext cx="4320480" cy="2108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Picture 5" descr="http://pics.livejournal.com/vladimirov_av/pic/000ak6xd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88" y="858943"/>
            <a:ext cx="2481457" cy="1777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088" y="4953171"/>
            <a:ext cx="2481457" cy="1644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07504" y="5157192"/>
            <a:ext cx="3067872" cy="77801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82563" indent="-182563" rtl="0">
              <a:buFont typeface="Wingdings" panose="05000000000000000000" pitchFamily="2" charset="2"/>
              <a:buChar char="§"/>
            </a:pPr>
            <a:r>
              <a:rPr lang="en-US" sz="15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The Kukmor Ski Resort is the third longest ski resort in the Republic of Tatarstan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592" y="3135168"/>
            <a:ext cx="3063780" cy="14645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82563" indent="-182563" rtl="0">
              <a:buFont typeface="Wingdings" panose="05000000000000000000" pitchFamily="2" charset="2"/>
              <a:buChar char="§"/>
            </a:pPr>
            <a:r>
              <a:rPr lang="en-US" sz="15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Tourist route</a:t>
            </a:r>
          </a:p>
          <a:p>
            <a:pPr marL="182563" indent="-182563" rtl="0"/>
            <a:r>
              <a:rPr lang="en-US" sz="15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   The Golden Hands </a:t>
            </a:r>
            <a:r>
              <a:rPr lang="en-US" sz="15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/>
            </a:r>
            <a:br>
              <a:rPr lang="en-US" sz="15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5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of </a:t>
            </a:r>
            <a:r>
              <a:rPr lang="en-US" sz="15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Craftsmen</a:t>
            </a:r>
          </a:p>
          <a:p>
            <a:pPr marL="182563" indent="-182563"/>
            <a:endParaRPr lang="ru-RU" sz="1500" b="1" dirty="0" smtClean="0">
              <a:effectLst/>
              <a:latin typeface="Arial" pitchFamily="34" charset="0"/>
              <a:cs typeface="Arial" pitchFamily="34" charset="0"/>
            </a:endParaRPr>
          </a:p>
          <a:p>
            <a:pPr marL="182563" indent="-182563" rtl="0">
              <a:buFont typeface="Wingdings" panose="05000000000000000000" pitchFamily="2" charset="2"/>
              <a:buChar char="§"/>
            </a:pPr>
            <a:r>
              <a:rPr lang="en-US" sz="1500" b="1" i="0" u="none" strike="noStrike" dirty="0" err="1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Kukmor</a:t>
            </a:r>
            <a:r>
              <a:rPr lang="en-US" sz="15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was historically </a:t>
            </a:r>
            <a:r>
              <a:rPr lang="en-US" sz="15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/>
            </a:r>
            <a:br>
              <a:rPr lang="en-US" sz="15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5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 </a:t>
            </a:r>
            <a:r>
              <a:rPr lang="en-US" sz="15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city of artisans</a:t>
            </a:r>
          </a:p>
        </p:txBody>
      </p:sp>
      <p:pic>
        <p:nvPicPr>
          <p:cNvPr id="15" name="Picture 2" descr="C:\Users\Chulpan.Hanafina\Desktop\фото для отбора 2017\юб, 150 лет\IMG_1749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6" y="4953171"/>
            <a:ext cx="2721102" cy="1644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/>
          <p:cNvSpPr txBox="1"/>
          <p:nvPr/>
        </p:nvSpPr>
        <p:spPr>
          <a:xfrm>
            <a:off x="6243537" y="3349441"/>
            <a:ext cx="2623823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en-US" sz="15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1 of 3 </a:t>
            </a:r>
            <a:r>
              <a:rPr lang="en-US" sz="1500" b="1" i="0" u="none" strike="noStrike" dirty="0" err="1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Shukhov</a:t>
            </a:r>
            <a:r>
              <a:rPr lang="en-US" sz="15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towers in </a:t>
            </a:r>
            <a:r>
              <a:rPr lang="en-US" sz="15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service in </a:t>
            </a:r>
            <a:r>
              <a:rPr lang="en-US" sz="15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the Republic of </a:t>
            </a:r>
            <a:r>
              <a:rPr lang="en-US" sz="1500" b="1" i="0" u="none" strike="noStrike" dirty="0" err="1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Tatarstan</a:t>
            </a:r>
            <a:r>
              <a:rPr lang="en-US" sz="15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is a cultural heritage monument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1585" y="1015568"/>
            <a:ext cx="3351877" cy="12356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93675" indent="-193675" rtl="0">
              <a:buFont typeface="Wingdings" panose="05000000000000000000" pitchFamily="2" charset="2"/>
              <a:buChar char="§"/>
            </a:pPr>
            <a:r>
              <a:rPr lang="en-US" sz="15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National holidays are celebrated annually, for instance, Sabantuy, Pitrau, Chakara, Peledish Payram, Semyk, Gyrone Bydton, and the festival of felt boots.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78844" y="141103"/>
            <a:ext cx="2719032" cy="549189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ru-RU">
                <a:effectLst/>
              </a:defRPr>
            </a:defPPr>
            <a:lvl1pPr algn="ctr">
              <a:spcBef>
                <a:spcPct val="0"/>
              </a:spcBef>
              <a:defRPr sz="3000" b="1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rtl="0"/>
            <a:r>
              <a:rPr lang="en-US" sz="30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Tourism</a:t>
            </a:r>
          </a:p>
        </p:txBody>
      </p:sp>
      <p:pic>
        <p:nvPicPr>
          <p:cNvPr id="9218" name="Picture 2" descr="Z:\public\бизнес бук\история\ул.Ворошилова,6 Дом Николая Васильевича Комарова.jpg"/>
          <p:cNvPicPr>
            <a:picLocks noChangeAspect="1" noChangeArrowheads="1"/>
          </p:cNvPicPr>
          <p:nvPr/>
        </p:nvPicPr>
        <p:blipFill>
          <a:blip r:embed="rId5"/>
          <a:srcRect l="1015" t="5720" r="2497" b="5720"/>
          <a:stretch>
            <a:fillRect/>
          </a:stretch>
        </p:blipFill>
        <p:spPr>
          <a:xfrm>
            <a:off x="3455088" y="2899020"/>
            <a:ext cx="2481457" cy="1765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5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636" y="871104"/>
            <a:ext cx="2721102" cy="1765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910393560"/>
              </p:ext>
            </p:extLst>
          </p:nvPr>
        </p:nvGraphicFramePr>
        <p:xfrm>
          <a:off x="-108520" y="655241"/>
          <a:ext cx="9225776" cy="6086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8144" y="134292"/>
            <a:ext cx="8865842" cy="518678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ru-RU">
                <a:effectLst/>
              </a:defRPr>
            </a:defPPr>
            <a:lvl1pPr algn="ctr">
              <a:spcBef>
                <a:spcPct val="0"/>
              </a:spcBef>
              <a:defRPr sz="3000" b="1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rtl="0"/>
            <a:r>
              <a:rPr lang="en-US" sz="2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Factors of investment attractiveness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66572" y="3212975"/>
            <a:ext cx="1187366" cy="6407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Why </a:t>
            </a:r>
          </a:p>
          <a:p>
            <a:pPr algn="ctr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Kukmor?</a:t>
            </a:r>
          </a:p>
        </p:txBody>
      </p:sp>
    </p:spTree>
    <p:extLst>
      <p:ext uri="{BB962C8B-B14F-4D97-AF65-F5344CB8AC3E}">
        <p14:creationId xmlns:p14="http://schemas.microsoft.com/office/powerpoint/2010/main" val="93653057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extBox 1"/>
          <p:cNvSpPr txBox="1"/>
          <p:nvPr/>
        </p:nvSpPr>
        <p:spPr>
          <a:xfrm>
            <a:off x="3059832" y="206167"/>
            <a:ext cx="3027360" cy="488168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ru-RU">
                <a:effectLst/>
              </a:defRPr>
            </a:defPPr>
            <a:lvl1pPr algn="ctr">
              <a:spcBef>
                <a:spcPct val="0"/>
              </a:spcBef>
              <a:defRPr sz="2800" b="1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rtl="0"/>
            <a:r>
              <a:rPr lang="en-US" sz="2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Contact us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3108" y="844252"/>
            <a:ext cx="4576572" cy="286798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/>
            <a:r>
              <a:rPr lang="en-US" sz="14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Sergey Dimitrievich Dimitriev</a:t>
            </a:r>
          </a:p>
          <a:p>
            <a:pPr rtl="0"/>
            <a:r>
              <a:rPr lang="en-US" sz="14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Head of the Kukmor municipal district</a:t>
            </a:r>
          </a:p>
          <a:p>
            <a:pPr rtl="0"/>
            <a:r>
              <a:rPr lang="en-US" sz="14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422110, Republic of Tatarstan</a:t>
            </a:r>
          </a:p>
          <a:p>
            <a:pPr rtl="0"/>
            <a:r>
              <a:rPr lang="en-US" sz="14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Kukmor, Lenina St., b. 13</a:t>
            </a:r>
          </a:p>
          <a:p>
            <a:pPr rtl="0"/>
            <a:r>
              <a:rPr lang="en-US" sz="14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Telephone: +7 (84364) 2-80-51, 2-60-51</a:t>
            </a:r>
            <a:br>
              <a:rPr lang="en-US" sz="14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4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Fax: +7 (84364) 2-70-54</a:t>
            </a:r>
            <a:br>
              <a:rPr lang="en-US" sz="14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4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Email: </a:t>
            </a:r>
            <a:r>
              <a:rPr lang="en-US" sz="14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  <a:hlinkClick r:id="rId2"/>
              </a:rPr>
              <a:t>Kukmara@tatar.ru </a:t>
            </a:r>
          </a:p>
          <a:p>
            <a:pPr rtl="0"/>
            <a:r>
              <a:rPr lang="en-US" sz="14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Chulpan Gabdullovna Hanafina</a:t>
            </a:r>
          </a:p>
          <a:p>
            <a:pPr rtl="0"/>
            <a:r>
              <a:rPr lang="en-US" sz="14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First Deputy Head</a:t>
            </a:r>
          </a:p>
          <a:p>
            <a:pPr rtl="0"/>
            <a:r>
              <a:rPr lang="en-US" sz="14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Executive Committee of Kukmor</a:t>
            </a:r>
          </a:p>
          <a:p>
            <a:pPr rtl="0"/>
            <a:r>
              <a:rPr lang="en-US" sz="14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municipal district</a:t>
            </a:r>
          </a:p>
          <a:p>
            <a:pPr rtl="0"/>
            <a:r>
              <a:rPr lang="en-US" sz="14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Tel: +7(84364)2-80-54</a:t>
            </a:r>
          </a:p>
          <a:p>
            <a:pPr rtl="0"/>
            <a:r>
              <a:rPr lang="en-US" sz="1400" b="0" i="0" u="sng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  <a:hlinkClick r:id="rId3"/>
              </a:rPr>
              <a:t>Chulpan.Hanafina@tatar.ru</a:t>
            </a:r>
          </a:p>
        </p:txBody>
      </p:sp>
      <p:pic>
        <p:nvPicPr>
          <p:cNvPr id="6" name="Picture 2" descr="C:\Users\Chulpan.Hanafina\AppData\Local\Microsoft\Windows\Temporary Internet Files\Content.Outlook\ATBBX30C\глава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201" y="1123034"/>
            <a:ext cx="1842175" cy="2428322"/>
          </a:xfrm>
          <a:prstGeom prst="rect">
            <a:avLst/>
          </a:prstGeom>
          <a:noFill/>
          <a:effectLst/>
        </p:spPr>
      </p:pic>
      <p:pic>
        <p:nvPicPr>
          <p:cNvPr id="8" name="Рисунок 7" descr="D:\ПРЕЗЕНТАЦИЯ к семинару\слайд 1.1\1 район.jpg"/>
          <p:cNvPicPr/>
          <p:nvPr/>
        </p:nvPicPr>
        <p:blipFill>
          <a:blip r:embed="rId6"/>
          <a:stretch>
            <a:fillRect/>
          </a:stretch>
        </p:blipFill>
        <p:spPr>
          <a:xfrm>
            <a:off x="6016582" y="788644"/>
            <a:ext cx="2913135" cy="21363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3531" y="4278575"/>
            <a:ext cx="4106422" cy="22467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en-US" sz="2800" b="1" i="0" u="none" strike="noStrike" dirty="0" smtId="4294967295">
                <a:solidFill>
                  <a:srgbClr val="953735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Invest </a:t>
            </a:r>
            <a:br>
              <a:rPr lang="en-US" sz="2800" b="1" i="0" u="none" strike="noStrike" dirty="0" smtId="4294967295">
                <a:solidFill>
                  <a:srgbClr val="953735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2800" b="1" i="0" u="none" strike="noStrike" dirty="0" smtId="4294967295">
                <a:solidFill>
                  <a:srgbClr val="953735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in the </a:t>
            </a:r>
            <a:r>
              <a:rPr lang="en-US" sz="2800" b="1" i="0" u="none" strike="noStrike" dirty="0" err="1" smtId="4294967295">
                <a:solidFill>
                  <a:srgbClr val="953735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Kukmor</a:t>
            </a:r>
            <a:r>
              <a:rPr lang="en-US" sz="2800" b="1" i="0" u="none" strike="noStrike" dirty="0" smtId="4294967295">
                <a:solidFill>
                  <a:srgbClr val="953735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district!</a:t>
            </a:r>
          </a:p>
          <a:p>
            <a:pPr algn="ctr"/>
            <a:endParaRPr lang="ru-RU" sz="2800" b="1" dirty="0" smtClean="0"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 rtl="0"/>
            <a:r>
              <a:rPr lang="en-US" sz="2800" b="1" i="0" u="none" strike="noStrike" dirty="0" smtId="4294967295">
                <a:solidFill>
                  <a:srgbClr val="953735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Invest </a:t>
            </a:r>
            <a:br>
              <a:rPr lang="en-US" sz="2800" b="1" i="0" u="none" strike="noStrike" dirty="0" smtId="4294967295">
                <a:solidFill>
                  <a:srgbClr val="953735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2800" b="1" i="0" u="none" strike="noStrike" dirty="0" smtId="4294967295">
                <a:solidFill>
                  <a:srgbClr val="953735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in </a:t>
            </a:r>
            <a:r>
              <a:rPr lang="en-US" sz="2800" b="1" i="0" u="none" strike="noStrike" dirty="0" err="1" smtId="4294967295">
                <a:solidFill>
                  <a:srgbClr val="953735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Tatarstan</a:t>
            </a:r>
            <a:r>
              <a:rPr lang="en-US" sz="2800" b="1" i="0" u="none" strike="noStrike" dirty="0" smtId="4294967295">
                <a:solidFill>
                  <a:srgbClr val="953735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!</a:t>
            </a:r>
          </a:p>
        </p:txBody>
      </p:sp>
      <p:pic>
        <p:nvPicPr>
          <p:cNvPr id="10242" name="Picture 2" descr="Z:\public\бизнес бук\Рушанга Фаниль\Новая папка\IMG_3698.jpg"/>
          <p:cNvPicPr>
            <a:picLocks noChangeAspect="1" noChangeArrowheads="1"/>
          </p:cNvPicPr>
          <p:nvPr/>
        </p:nvPicPr>
        <p:blipFill>
          <a:blip r:embed="rId7"/>
          <a:srcRect t="13814"/>
          <a:stretch>
            <a:fillRect/>
          </a:stretch>
        </p:blipFill>
        <p:spPr>
          <a:xfrm>
            <a:off x="4139953" y="3911599"/>
            <a:ext cx="4789734" cy="2752075"/>
          </a:xfrm>
          <a:prstGeom prst="rect">
            <a:avLst/>
          </a:prstGeom>
          <a:noFill/>
          <a:effectLst/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0" name="Прямоугольник 9"/>
          <p:cNvSpPr/>
          <p:nvPr/>
        </p:nvSpPr>
        <p:spPr>
          <a:xfrm>
            <a:off x="7322762" y="714356"/>
            <a:ext cx="1930723" cy="106786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rtl="0"/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Coordinates </a:t>
            </a:r>
          </a:p>
          <a:p>
            <a:pPr algn="ctr" rtl="0"/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of Kukmor: </a:t>
            </a:r>
          </a:p>
          <a:p>
            <a:pPr algn="ctr" rtl="0"/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56°11′07″ </a:t>
            </a:r>
            <a:b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50°53′39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422" y="2996952"/>
            <a:ext cx="952890" cy="96465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27" name="Прямоугольник 26"/>
          <p:cNvSpPr/>
          <p:nvPr/>
        </p:nvSpPr>
        <p:spPr>
          <a:xfrm>
            <a:off x="7322730" y="4214818"/>
            <a:ext cx="1930755" cy="155603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rtl="0"/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UTC+3</a:t>
            </a:r>
          </a:p>
          <a:p>
            <a:pPr algn="ctr" rtl="0"/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MSK+0</a:t>
            </a:r>
          </a:p>
          <a:p>
            <a:pPr algn="ctr" rtl="0"/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Moscow </a:t>
            </a:r>
            <a:b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and Kukmor </a:t>
            </a:r>
            <a:b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6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share the same time zone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123728" y="619104"/>
            <a:ext cx="5857024" cy="5595977"/>
            <a:chOff x="1714480" y="619104"/>
            <a:chExt cx="5857024" cy="5595977"/>
          </a:xfrm>
          <a:effectLst/>
        </p:grpSpPr>
        <p:pic>
          <p:nvPicPr>
            <p:cNvPr id="2050" name="Picture 2" descr="C:\Users\Nailya.Galiakbarova\Desktop\transparent-blue-earth-icon_275-4655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 l="20367" t="6682" r="14936" b="9798"/>
            <a:stretch>
              <a:fillRect/>
            </a:stretch>
          </p:blipFill>
          <p:spPr>
            <a:xfrm>
              <a:off x="1714480" y="619104"/>
              <a:ext cx="5786478" cy="5595977"/>
            </a:xfrm>
            <a:prstGeom prst="rect">
              <a:avLst/>
            </a:prstGeom>
            <a:noFill/>
            <a:effectLst/>
          </p:spPr>
        </p:pic>
        <p:sp>
          <p:nvSpPr>
            <p:cNvPr id="43" name="Дуга 42"/>
            <p:cNvSpPr/>
            <p:nvPr/>
          </p:nvSpPr>
          <p:spPr>
            <a:xfrm>
              <a:off x="5143504" y="1857364"/>
              <a:ext cx="1571636" cy="1071570"/>
            </a:xfrm>
            <a:prstGeom prst="arc">
              <a:avLst>
                <a:gd name="adj1" fmla="val 14709557"/>
                <a:gd name="adj2" fmla="val 20556564"/>
              </a:avLst>
            </a:prstGeom>
            <a:ln>
              <a:prstDash val="dash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effectLst/>
              </a:endParaRPr>
            </a:p>
          </p:txBody>
        </p:sp>
        <p:sp>
          <p:nvSpPr>
            <p:cNvPr id="46" name="Дуга 45"/>
            <p:cNvSpPr/>
            <p:nvPr/>
          </p:nvSpPr>
          <p:spPr>
            <a:xfrm>
              <a:off x="5929322" y="2143116"/>
              <a:ext cx="785818" cy="571504"/>
            </a:xfrm>
            <a:prstGeom prst="arc">
              <a:avLst>
                <a:gd name="adj1" fmla="val 11581501"/>
                <a:gd name="adj2" fmla="val 19102581"/>
              </a:avLst>
            </a:prstGeom>
            <a:ln>
              <a:prstDash val="dash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effectLst/>
              </a:endParaRPr>
            </a:p>
          </p:txBody>
        </p:sp>
        <p:sp>
          <p:nvSpPr>
            <p:cNvPr id="47" name="Дуга 46"/>
            <p:cNvSpPr/>
            <p:nvPr/>
          </p:nvSpPr>
          <p:spPr>
            <a:xfrm>
              <a:off x="5286380" y="2000240"/>
              <a:ext cx="1428760" cy="714380"/>
            </a:xfrm>
            <a:prstGeom prst="arc">
              <a:avLst>
                <a:gd name="adj1" fmla="val 11085951"/>
                <a:gd name="adj2" fmla="val 20650447"/>
              </a:avLst>
            </a:prstGeom>
            <a:ln>
              <a:prstDash val="dash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effectLst/>
              </a:endParaRPr>
            </a:p>
          </p:txBody>
        </p:sp>
        <p:sp>
          <p:nvSpPr>
            <p:cNvPr id="48" name="Дуга 47"/>
            <p:cNvSpPr/>
            <p:nvPr/>
          </p:nvSpPr>
          <p:spPr>
            <a:xfrm>
              <a:off x="5072066" y="2285992"/>
              <a:ext cx="1643074" cy="714380"/>
            </a:xfrm>
            <a:prstGeom prst="arc">
              <a:avLst>
                <a:gd name="adj1" fmla="val 12111747"/>
                <a:gd name="adj2" fmla="val 21443206"/>
              </a:avLst>
            </a:prstGeom>
            <a:ln>
              <a:prstDash val="dash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effectLst/>
              </a:endParaRPr>
            </a:p>
          </p:txBody>
        </p:sp>
        <p:sp>
          <p:nvSpPr>
            <p:cNvPr id="49" name="Дуга 48"/>
            <p:cNvSpPr/>
            <p:nvPr/>
          </p:nvSpPr>
          <p:spPr>
            <a:xfrm>
              <a:off x="4714876" y="2428868"/>
              <a:ext cx="714380" cy="500066"/>
            </a:xfrm>
            <a:prstGeom prst="arc">
              <a:avLst>
                <a:gd name="adj1" fmla="val 12068023"/>
                <a:gd name="adj2" fmla="val 18270981"/>
              </a:avLst>
            </a:prstGeom>
            <a:ln>
              <a:prstDash val="dash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effectLst/>
              </a:endParaRPr>
            </a:p>
          </p:txBody>
        </p:sp>
        <p:sp>
          <p:nvSpPr>
            <p:cNvPr id="50" name="Дуга 49"/>
            <p:cNvSpPr/>
            <p:nvPr/>
          </p:nvSpPr>
          <p:spPr>
            <a:xfrm>
              <a:off x="2928926" y="2000240"/>
              <a:ext cx="2500330" cy="1214446"/>
            </a:xfrm>
            <a:prstGeom prst="arc">
              <a:avLst>
                <a:gd name="adj1" fmla="val 11520260"/>
                <a:gd name="adj2" fmla="val 20650447"/>
              </a:avLst>
            </a:prstGeom>
            <a:ln>
              <a:prstDash val="dash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effectLst/>
              </a:endParaRPr>
            </a:p>
          </p:txBody>
        </p:sp>
        <p:sp>
          <p:nvSpPr>
            <p:cNvPr id="51" name="Дуга 50"/>
            <p:cNvSpPr/>
            <p:nvPr/>
          </p:nvSpPr>
          <p:spPr>
            <a:xfrm>
              <a:off x="3357554" y="2143116"/>
              <a:ext cx="2143140" cy="1428760"/>
            </a:xfrm>
            <a:prstGeom prst="arc">
              <a:avLst>
                <a:gd name="adj1" fmla="val 11212443"/>
                <a:gd name="adj2" fmla="val 19651313"/>
              </a:avLst>
            </a:prstGeom>
            <a:ln>
              <a:prstDash val="dash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effectLst/>
              </a:endParaRPr>
            </a:p>
          </p:txBody>
        </p:sp>
        <p:sp>
          <p:nvSpPr>
            <p:cNvPr id="52" name="Блок-схема: узел 51"/>
            <p:cNvSpPr/>
            <p:nvPr/>
          </p:nvSpPr>
          <p:spPr>
            <a:xfrm>
              <a:off x="5643570" y="1857364"/>
              <a:ext cx="71438" cy="71438"/>
            </a:xfrm>
            <a:prstGeom prst="flowChartConnector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5" name="Блок-схема: узел 54"/>
            <p:cNvSpPr/>
            <p:nvPr/>
          </p:nvSpPr>
          <p:spPr>
            <a:xfrm>
              <a:off x="5929322" y="2285992"/>
              <a:ext cx="71438" cy="71438"/>
            </a:xfrm>
            <a:prstGeom prst="flowChartConnector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6" name="Блок-схема: узел 55"/>
            <p:cNvSpPr/>
            <p:nvPr/>
          </p:nvSpPr>
          <p:spPr>
            <a:xfrm>
              <a:off x="6643702" y="2571744"/>
              <a:ext cx="71438" cy="71438"/>
            </a:xfrm>
            <a:prstGeom prst="flowChartConnector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7" name="Блок-схема: узел 56"/>
            <p:cNvSpPr/>
            <p:nvPr/>
          </p:nvSpPr>
          <p:spPr>
            <a:xfrm>
              <a:off x="5286380" y="2285992"/>
              <a:ext cx="71438" cy="71438"/>
            </a:xfrm>
            <a:prstGeom prst="flowChartConnector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9" name="Блок-схема: узел 58"/>
            <p:cNvSpPr/>
            <p:nvPr/>
          </p:nvSpPr>
          <p:spPr>
            <a:xfrm>
              <a:off x="6572264" y="2143116"/>
              <a:ext cx="71438" cy="71438"/>
            </a:xfrm>
            <a:prstGeom prst="flowChartConnector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0" name="Блок-схема: узел 59"/>
            <p:cNvSpPr/>
            <p:nvPr/>
          </p:nvSpPr>
          <p:spPr>
            <a:xfrm>
              <a:off x="6500826" y="2143116"/>
              <a:ext cx="71438" cy="71438"/>
            </a:xfrm>
            <a:prstGeom prst="flowChartConnector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1" name="Блок-схема: узел 60"/>
            <p:cNvSpPr/>
            <p:nvPr/>
          </p:nvSpPr>
          <p:spPr>
            <a:xfrm>
              <a:off x="6572264" y="2071678"/>
              <a:ext cx="71438" cy="71438"/>
            </a:xfrm>
            <a:prstGeom prst="flowChartConnector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effectLst/>
              </a:endParaRPr>
            </a:p>
          </p:txBody>
        </p:sp>
        <p:pic>
          <p:nvPicPr>
            <p:cNvPr id="2051" name="Picture 3" descr="C:\Users\Nailya.Galiakbarova\Desktop\ПРЕЗЕНТАЦИЯ\map-marker-icon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3636" y="1000108"/>
              <a:ext cx="1050614" cy="1050614"/>
            </a:xfrm>
            <a:prstGeom prst="rect">
              <a:avLst/>
            </a:prstGeom>
            <a:noFill/>
            <a:effectLst/>
          </p:spPr>
        </p:pic>
        <p:sp>
          <p:nvSpPr>
            <p:cNvPr id="54" name="Блок-схема: узел 53"/>
            <p:cNvSpPr/>
            <p:nvPr/>
          </p:nvSpPr>
          <p:spPr>
            <a:xfrm>
              <a:off x="6643702" y="2071678"/>
              <a:ext cx="71438" cy="71438"/>
            </a:xfrm>
            <a:prstGeom prst="flowChartConnector">
              <a:avLst/>
            </a:prstGeom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2" name="Блок-схема: узел 61"/>
            <p:cNvSpPr/>
            <p:nvPr/>
          </p:nvSpPr>
          <p:spPr>
            <a:xfrm>
              <a:off x="5214942" y="2428868"/>
              <a:ext cx="71438" cy="71438"/>
            </a:xfrm>
            <a:prstGeom prst="flowChartConnector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3" name="Блок-схема: узел 62"/>
            <p:cNvSpPr/>
            <p:nvPr/>
          </p:nvSpPr>
          <p:spPr>
            <a:xfrm>
              <a:off x="5286380" y="2357430"/>
              <a:ext cx="71438" cy="71438"/>
            </a:xfrm>
            <a:prstGeom prst="flowChartConnector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4" name="Блок-схема: узел 63"/>
            <p:cNvSpPr/>
            <p:nvPr/>
          </p:nvSpPr>
          <p:spPr>
            <a:xfrm>
              <a:off x="5214942" y="2357430"/>
              <a:ext cx="71438" cy="71438"/>
            </a:xfrm>
            <a:prstGeom prst="flowChartConnector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5" name="Блок-схема: узел 64"/>
            <p:cNvSpPr/>
            <p:nvPr/>
          </p:nvSpPr>
          <p:spPr>
            <a:xfrm>
              <a:off x="3000364" y="2357430"/>
              <a:ext cx="71438" cy="71438"/>
            </a:xfrm>
            <a:prstGeom prst="flowChartConnector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6" name="Блок-схема: узел 65"/>
            <p:cNvSpPr/>
            <p:nvPr/>
          </p:nvSpPr>
          <p:spPr>
            <a:xfrm>
              <a:off x="3357554" y="2714620"/>
              <a:ext cx="71438" cy="71438"/>
            </a:xfrm>
            <a:prstGeom prst="flowChartConnector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7" name="Блок-схема: узел 66"/>
            <p:cNvSpPr/>
            <p:nvPr/>
          </p:nvSpPr>
          <p:spPr>
            <a:xfrm>
              <a:off x="4714876" y="2500306"/>
              <a:ext cx="71438" cy="71438"/>
            </a:xfrm>
            <a:prstGeom prst="flowChartConnector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857073" y="1622730"/>
              <a:ext cx="1358679" cy="24408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000" b="1" i="0" u="none" strike="noStrike" smtId="4294967295">
                  <a:effectLst/>
                  <a:highlight>
                    <a:srgbClr val="000000">
                      <a:alpha val="0"/>
                    </a:srgbClr>
                  </a:highlight>
                  <a:latin typeface="Arial"/>
                  <a:cs typeface="Arial"/>
                </a:rPr>
                <a:t>Saint Petersburg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451154" y="2154342"/>
              <a:ext cx="1120350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600" b="1" i="0" u="none" strike="noStrike" dirty="0" err="1" smtId="4294967295">
                  <a:solidFill>
                    <a:srgbClr val="FF0000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Arial"/>
                  <a:cs typeface="Arial"/>
                </a:rPr>
                <a:t>Kukmor</a:t>
              </a:r>
              <a:endParaRPr lang="en-US" sz="1600" b="1" i="0" u="none" strike="noStrike" dirty="0" smtId="4294967295"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215075" y="2643182"/>
              <a:ext cx="858114" cy="24408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>
                  <a:effectLst/>
                </a:defRPr>
              </a:defPPr>
              <a:lvl1pPr algn="ctr">
                <a:defRPr sz="1000" b="1">
                  <a:effectLst/>
                  <a:latin typeface="Arial" pitchFamily="34" charset="0"/>
                  <a:cs typeface="Arial" pitchFamily="34" charset="0"/>
                </a:defRPr>
              </a:lvl1pPr>
            </a:lstStyle>
            <a:p>
              <a:pPr rtl="0"/>
              <a:r>
                <a:rPr lang="en-US" sz="1000" b="1" i="0" u="none" strike="noStrike" smtId="4294967295">
                  <a:effectLst/>
                  <a:highlight>
                    <a:srgbClr val="000000">
                      <a:alpha val="0"/>
                    </a:srgbClr>
                  </a:highlight>
                  <a:latin typeface="Arial"/>
                </a:rPr>
                <a:t>Astana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571667" y="2857496"/>
              <a:ext cx="929623" cy="24408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000" b="1" i="0" u="none" strike="noStrike" smtId="4294967295">
                  <a:effectLst/>
                  <a:highlight>
                    <a:srgbClr val="000000">
                      <a:alpha val="0"/>
                    </a:srgbClr>
                  </a:highlight>
                  <a:latin typeface="Arial"/>
                  <a:cs typeface="Arial"/>
                </a:rPr>
                <a:t>Yerevan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143111" y="2714620"/>
              <a:ext cx="786604" cy="24408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000" b="1" i="0" u="none" strike="noStrike" smtId="4294967295">
                  <a:effectLst/>
                  <a:highlight>
                    <a:srgbClr val="000000">
                      <a:alpha val="0"/>
                    </a:srgbClr>
                  </a:highlight>
                  <a:latin typeface="Arial"/>
                  <a:cs typeface="Arial"/>
                </a:rPr>
                <a:t>Istanbul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571739" y="2500306"/>
              <a:ext cx="786604" cy="24408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000" b="1" i="0" u="none" strike="noStrike" smtId="4294967295">
                  <a:effectLst/>
                  <a:highlight>
                    <a:srgbClr val="000000">
                      <a:alpha val="0"/>
                    </a:srgbClr>
                  </a:highlight>
                  <a:latin typeface="Arial"/>
                  <a:cs typeface="Arial"/>
                </a:rPr>
                <a:t>Sochi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102080" y="2377750"/>
              <a:ext cx="929622" cy="24408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000" b="1" i="0" u="none" strike="noStrike" smtId="4294967295">
                  <a:effectLst/>
                  <a:highlight>
                    <a:srgbClr val="000000">
                      <a:alpha val="0"/>
                    </a:srgbClr>
                  </a:highlight>
                  <a:latin typeface="Arial"/>
                  <a:cs typeface="Arial"/>
                </a:rPr>
                <a:t>Moscow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500061" y="2571744"/>
              <a:ext cx="1001132" cy="24408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000" b="1" i="0" u="none" strike="noStrike" smtId="4294967295">
                  <a:effectLst/>
                  <a:highlight>
                    <a:srgbClr val="000000">
                      <a:alpha val="0"/>
                    </a:srgbClr>
                  </a:highlight>
                  <a:latin typeface="Arial"/>
                  <a:cs typeface="Arial"/>
                </a:rPr>
                <a:t>Paris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785539" y="2214554"/>
              <a:ext cx="1287170" cy="24408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000" b="1" i="0" u="none" strike="noStrike" smtId="4294967295">
                  <a:effectLst/>
                  <a:highlight>
                    <a:srgbClr val="000000">
                      <a:alpha val="0"/>
                    </a:srgbClr>
                  </a:highlight>
                  <a:latin typeface="Arial"/>
                  <a:cs typeface="Arial"/>
                </a:rPr>
                <a:t>London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499547" y="2786058"/>
              <a:ext cx="1501699" cy="24408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000" b="1" i="0" u="none" strike="noStrike" smtId="4294967295">
                  <a:effectLst/>
                  <a:highlight>
                    <a:srgbClr val="000000">
                      <a:alpha val="0"/>
                    </a:srgbClr>
                  </a:highlight>
                  <a:latin typeface="Arial"/>
                  <a:cs typeface="Arial"/>
                </a:rPr>
                <a:t>New York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571200" y="2428868"/>
              <a:ext cx="1072642" cy="24408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000" b="1" i="0" u="none" strike="noStrike" smtId="4294967295">
                  <a:effectLst/>
                  <a:highlight>
                    <a:srgbClr val="000000">
                      <a:alpha val="0"/>
                    </a:srgbClr>
                  </a:highlight>
                  <a:latin typeface="Arial"/>
                  <a:cs typeface="Arial"/>
                </a:rPr>
                <a:t>Toronto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51150" y="3960926"/>
            <a:ext cx="2502830" cy="26849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>
              <a:tabLst>
                <a:tab pos="1168400" algn="l"/>
              </a:tabLst>
            </a:pPr>
            <a:r>
              <a:rPr lang="en-US" sz="1700" b="1" i="1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Moscow	  961 km</a:t>
            </a:r>
          </a:p>
          <a:p>
            <a:pPr rtl="0">
              <a:tabLst>
                <a:tab pos="1168400" algn="l"/>
              </a:tabLst>
            </a:pPr>
            <a:r>
              <a:rPr lang="en-US" sz="1700" b="1" i="1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London	3,886 km</a:t>
            </a:r>
          </a:p>
          <a:p>
            <a:pPr rtl="0">
              <a:tabLst>
                <a:tab pos="1168400" algn="l"/>
              </a:tabLst>
            </a:pPr>
            <a:r>
              <a:rPr lang="en-US" sz="1700" b="1" i="1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Paris	3,819 km</a:t>
            </a:r>
          </a:p>
          <a:p>
            <a:pPr rtl="0">
              <a:tabLst>
                <a:tab pos="1168400" algn="l"/>
              </a:tabLst>
            </a:pPr>
            <a:r>
              <a:rPr lang="en-US" sz="1700" b="1" i="1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New York	8,123 km</a:t>
            </a:r>
          </a:p>
          <a:p>
            <a:pPr rtl="0">
              <a:tabLst>
                <a:tab pos="1168400" algn="l"/>
              </a:tabLst>
            </a:pPr>
            <a:r>
              <a:rPr lang="en-US" sz="1700" b="1" i="1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Toronto	7,974 km</a:t>
            </a:r>
          </a:p>
          <a:p>
            <a:pPr rtl="0">
              <a:tabLst>
                <a:tab pos="1168400" algn="l"/>
              </a:tabLst>
            </a:pPr>
            <a:r>
              <a:rPr lang="en-US" sz="1700" b="1" i="1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Astana	1,831 km</a:t>
            </a:r>
          </a:p>
          <a:p>
            <a:pPr rtl="0">
              <a:tabLst>
                <a:tab pos="1168400" algn="l"/>
              </a:tabLst>
            </a:pPr>
            <a:r>
              <a:rPr lang="en-US" sz="1700" b="1" i="1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Yerevan	2,515 km</a:t>
            </a:r>
          </a:p>
          <a:p>
            <a:pPr rtl="0">
              <a:tabLst>
                <a:tab pos="1168400" algn="l"/>
              </a:tabLst>
            </a:pPr>
            <a:r>
              <a:rPr lang="en-US" sz="1700" b="1" i="1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Minsk	1,668 km</a:t>
            </a:r>
          </a:p>
          <a:p>
            <a:pPr rtl="0">
              <a:tabLst>
                <a:tab pos="1168400" algn="l"/>
              </a:tabLst>
            </a:pPr>
            <a:r>
              <a:rPr lang="en-US" sz="1700" b="1" i="1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Tokyo	6,700 km</a:t>
            </a:r>
          </a:p>
          <a:p>
            <a:pPr rtl="0">
              <a:tabLst>
                <a:tab pos="1168400" algn="l"/>
              </a:tabLst>
            </a:pPr>
            <a:r>
              <a:rPr lang="en-US" sz="1700" b="1" i="1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Beijing	4,971 km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1026" name="Picture 2" descr="C:\Users\Nailya.Galiakbarova\Desktop\img3.jpg"/>
          <p:cNvPicPr>
            <a:picLocks noChangeAspect="1" noChangeArrowheads="1"/>
          </p:cNvPicPr>
          <p:nvPr/>
        </p:nvPicPr>
        <p:blipFill>
          <a:blip r:embed="rId2"/>
          <a:srcRect t="19791"/>
          <a:stretch>
            <a:fillRect/>
          </a:stretch>
        </p:blipFill>
        <p:spPr>
          <a:xfrm>
            <a:off x="50800" y="795954"/>
            <a:ext cx="7429552" cy="5572164"/>
          </a:xfrm>
          <a:prstGeom prst="rect">
            <a:avLst/>
          </a:prstGeom>
          <a:noFill/>
          <a:effectLst/>
        </p:spPr>
      </p:pic>
      <p:pic>
        <p:nvPicPr>
          <p:cNvPr id="1028" name="Picture 4" descr="C:\Users\Nailya.Galiakbarova\Desktop\Карта-Приволжского-округа.gif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702" y="3500120"/>
            <a:ext cx="2661364" cy="2410128"/>
          </a:xfrm>
          <a:prstGeom prst="wedgeEllipseCallout">
            <a:avLst>
              <a:gd name="adj1" fmla="val -59981"/>
              <a:gd name="adj2" fmla="val -36186"/>
            </a:avLst>
          </a:prstGeom>
          <a:noFill/>
          <a:ln w="57150">
            <a:solidFill>
              <a:schemeClr val="tx1"/>
            </a:solidFill>
          </a:ln>
          <a:effectLst/>
        </p:spPr>
      </p:pic>
      <p:pic>
        <p:nvPicPr>
          <p:cNvPr id="1029" name="Picture 5" descr="C:\Users\Nailya.Galiakbarova\Desktop\карта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438" y="1245071"/>
            <a:ext cx="4214842" cy="3634249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</p:pic>
      <p:cxnSp>
        <p:nvCxnSpPr>
          <p:cNvPr id="9" name="Соединительная линия уступом 8"/>
          <p:cNvCxnSpPr>
            <a:stCxn id="1028" idx="0"/>
          </p:cNvCxnSpPr>
          <p:nvPr/>
        </p:nvCxnSpPr>
        <p:spPr>
          <a:xfrm rot="5400000" flipH="1" flipV="1">
            <a:off x="3782401" y="2468207"/>
            <a:ext cx="1018896" cy="1044930"/>
          </a:xfrm>
          <a:prstGeom prst="bentConnector2">
            <a:avLst/>
          </a:prstGeom>
          <a:ln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6" descr="C:\Users\Nailya.Galiakbarova\Desktop\map-marker-icon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850" y="3653474"/>
            <a:ext cx="979176" cy="979176"/>
          </a:xfrm>
          <a:prstGeom prst="rect">
            <a:avLst/>
          </a:prstGeom>
          <a:noFill/>
          <a:effectLst/>
        </p:spPr>
      </p:pic>
      <p:pic>
        <p:nvPicPr>
          <p:cNvPr id="14" name="Picture 6" descr="C:\Users\Nailya.Galiakbarova\Desktop\map-marker-icon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0966" y="2796218"/>
            <a:ext cx="928694" cy="928694"/>
          </a:xfrm>
          <a:prstGeom prst="rect">
            <a:avLst/>
          </a:prstGeom>
          <a:noFill/>
          <a:effectLst/>
        </p:spPr>
      </p:pic>
      <p:sp>
        <p:nvSpPr>
          <p:cNvPr id="16" name="Загнутый угол 15"/>
          <p:cNvSpPr/>
          <p:nvPr/>
        </p:nvSpPr>
        <p:spPr>
          <a:xfrm>
            <a:off x="50800" y="4510730"/>
            <a:ext cx="2285984" cy="1857388"/>
          </a:xfrm>
          <a:prstGeom prst="foldedCorner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 rtl="0"/>
            <a:r>
              <a:rPr lang="en-US" sz="14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Volga Federal Okrug</a:t>
            </a:r>
          </a:p>
          <a:p>
            <a:pPr algn="ctr" rtl="0"/>
            <a:r>
              <a:rPr lang="en-US" sz="14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is located in the center of the European part of Russia </a:t>
            </a:r>
            <a:br>
              <a:rPr lang="en-US" sz="14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4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and consists </a:t>
            </a:r>
            <a:br>
              <a:rPr lang="en-US" sz="14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400" b="1" i="0" u="none" strike="noStrike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of 14 subjects </a:t>
            </a:r>
          </a:p>
        </p:txBody>
      </p:sp>
      <p:sp>
        <p:nvSpPr>
          <p:cNvPr id="19" name="Загнутый угол 18"/>
          <p:cNvSpPr/>
          <p:nvPr/>
        </p:nvSpPr>
        <p:spPr>
          <a:xfrm>
            <a:off x="5929574" y="5153672"/>
            <a:ext cx="3112826" cy="1571636"/>
          </a:xfrm>
          <a:prstGeom prst="foldedCorner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 rtl="0"/>
            <a:r>
              <a:rPr lang="en-US" sz="1400" b="1" i="0" u="none" strike="noStrike" dirty="0" err="1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Tatarstan</a:t>
            </a:r>
            <a:r>
              <a:rPr lang="en-US" sz="1400" b="1" i="0" u="none" strike="noStrike" dirty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plays a key role in the </a:t>
            </a:r>
            <a:r>
              <a:rPr lang="en-US" sz="1400" b="1" i="0" u="none" strike="noStrike" dirty="0" smtClean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transport  </a:t>
            </a:r>
            <a:r>
              <a:rPr lang="en-US" sz="1400" b="1" i="0" u="none" strike="noStrike" dirty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links between the eastern and European parts of Russia, </a:t>
            </a:r>
            <a:r>
              <a:rPr lang="en-US" sz="1400" b="1" i="0" u="none" strike="noStrike" dirty="0" smtClean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as </a:t>
            </a:r>
            <a:r>
              <a:rPr lang="en-US" sz="1400" b="1" i="0" u="none" strike="noStrike" dirty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well as in communication </a:t>
            </a:r>
            <a:br>
              <a:rPr lang="en-US" sz="1400" b="1" i="0" u="none" strike="noStrike" dirty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400" b="1" i="0" u="none" strike="noStrike" dirty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with other countries</a:t>
            </a:r>
          </a:p>
        </p:txBody>
      </p:sp>
      <p:pic>
        <p:nvPicPr>
          <p:cNvPr id="1032" name="Picture 8" descr="C:\Users\Nailya.Galiakbarova\Desktop\Рисунок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1842" y="5357508"/>
            <a:ext cx="1285884" cy="1304289"/>
          </a:xfrm>
          <a:prstGeom prst="rect">
            <a:avLst/>
          </a:prstGeom>
          <a:noFill/>
          <a:effectLst/>
        </p:spPr>
      </p:pic>
      <p:sp>
        <p:nvSpPr>
          <p:cNvPr id="22" name="Овал 21"/>
          <p:cNvSpPr/>
          <p:nvPr/>
        </p:nvSpPr>
        <p:spPr>
          <a:xfrm>
            <a:off x="4653280" y="5500384"/>
            <a:ext cx="214314" cy="142876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/>
            </a:endParaRPr>
          </a:p>
        </p:txBody>
      </p:sp>
      <p:sp>
        <p:nvSpPr>
          <p:cNvPr id="23" name="Загнутый угол 22"/>
          <p:cNvSpPr/>
          <p:nvPr/>
        </p:nvSpPr>
        <p:spPr>
          <a:xfrm>
            <a:off x="5694940" y="85264"/>
            <a:ext cx="3392356" cy="1071546"/>
          </a:xfrm>
          <a:prstGeom prst="foldedCorner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 rtl="0"/>
            <a:r>
              <a:rPr lang="en-US" sz="1400" b="1" i="0" u="none" strike="noStrike" dirty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The </a:t>
            </a:r>
            <a:r>
              <a:rPr lang="en-US" sz="1400" b="1" i="0" u="none" strike="noStrike" dirty="0" err="1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Kukmor</a:t>
            </a:r>
            <a:r>
              <a:rPr lang="en-US" sz="1400" b="1" i="0" u="none" strike="noStrike" dirty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municipal district is one of the most developed regions </a:t>
            </a:r>
            <a:r>
              <a:rPr lang="en-US" sz="1400" b="1" i="0" u="none" strike="noStrike" dirty="0" smtClean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/>
            </a:r>
            <a:br>
              <a:rPr lang="en-US" sz="1400" b="1" i="0" u="none" strike="noStrike" dirty="0" smtClean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400" b="1" i="0" u="none" strike="noStrike" dirty="0" smtClean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in </a:t>
            </a:r>
            <a:r>
              <a:rPr lang="en-US" sz="1400" b="1" i="0" u="none" strike="noStrike" dirty="0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the Republic of </a:t>
            </a:r>
            <a:r>
              <a:rPr lang="en-US" sz="1400" b="1" i="0" u="none" strike="noStrike" dirty="0" err="1" smtId="4294967295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Tatarstan</a:t>
            </a:r>
            <a:endParaRPr lang="en-US" sz="1400" b="1" i="0" u="none" strike="noStrike" dirty="0" smtId="4294967295">
              <a:solidFill>
                <a:srgbClr val="000000"/>
              </a:solidFill>
              <a:effectLst/>
              <a:highlight>
                <a:srgbClr val="000000">
                  <a:alpha val="0"/>
                </a:srgbClr>
              </a:highlight>
              <a:latin typeface="Arial"/>
              <a:cs typeface="Arial"/>
            </a:endParaRPr>
          </a:p>
        </p:txBody>
      </p:sp>
      <p:pic>
        <p:nvPicPr>
          <p:cNvPr id="1033" name="Picture 9" descr="C:\Users\Nailya.Galiakbarova\Desktop\teamlogo__344_27012017_125004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6667" t="10665" r="6667" b="9335"/>
          <a:stretch>
            <a:fillRect/>
          </a:stretch>
        </p:blipFill>
        <p:spPr>
          <a:xfrm>
            <a:off x="4766816" y="10160"/>
            <a:ext cx="928694" cy="1071570"/>
          </a:xfrm>
          <a:prstGeom prst="rect">
            <a:avLst/>
          </a:prstGeom>
          <a:noFill/>
          <a:effectLst/>
        </p:spPr>
      </p:pic>
      <p:sp>
        <p:nvSpPr>
          <p:cNvPr id="26" name="TextBox 25"/>
          <p:cNvSpPr txBox="1"/>
          <p:nvPr/>
        </p:nvSpPr>
        <p:spPr>
          <a:xfrm>
            <a:off x="2551098" y="3010532"/>
            <a:ext cx="875905" cy="36612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rtl="0"/>
            <a:r>
              <a:rPr lang="en-US" sz="1800" b="1" i="0" u="none" strike="noStrike" smtId="4294967295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RUSSIA</a:t>
            </a:r>
          </a:p>
        </p:txBody>
      </p:sp>
      <p:pic>
        <p:nvPicPr>
          <p:cNvPr id="1030" name="Picture 6" descr="C:\Users\Nailya.Galiakbarova\Desktop\map-marker-icon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8750" y="1173633"/>
            <a:ext cx="928694" cy="928694"/>
          </a:xfrm>
          <a:prstGeom prst="rect">
            <a:avLst/>
          </a:prstGeom>
          <a:noFill/>
          <a:effectLst/>
        </p:spPr>
      </p:pic>
      <p:cxnSp>
        <p:nvCxnSpPr>
          <p:cNvPr id="28" name="Прямая со стрелкой 27"/>
          <p:cNvCxnSpPr>
            <a:stCxn id="30" idx="2"/>
          </p:cNvCxnSpPr>
          <p:nvPr/>
        </p:nvCxnSpPr>
        <p:spPr>
          <a:xfrm>
            <a:off x="2318653" y="1608878"/>
            <a:ext cx="2592179" cy="44308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49242" y="693564"/>
            <a:ext cx="2738822" cy="915314"/>
          </a:xfrm>
          <a:prstGeom prst="rect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en-US" sz="1800" b="1" i="0" u="none" strike="noStrike" smtId="4294967295">
                <a:solidFill>
                  <a:srgbClr val="0066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There are </a:t>
            </a:r>
            <a:br>
              <a:rPr lang="en-US" sz="1800" b="1" i="0" u="none" strike="noStrike" smtId="4294967295">
                <a:solidFill>
                  <a:srgbClr val="0066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</a:br>
            <a:r>
              <a:rPr lang="en-US" sz="1800" b="1" i="0" u="none" strike="noStrike" smtId="4294967295">
                <a:solidFill>
                  <a:srgbClr val="0066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43 municipalities in the Republic of Tatarstan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3075" name="Picture 3" descr="C:\Users\Nailya.Galiakbarov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627697"/>
            <a:ext cx="8717684" cy="6131929"/>
          </a:xfrm>
          <a:prstGeom prst="rect">
            <a:avLst/>
          </a:prstGeom>
          <a:noFill/>
          <a:effectLst/>
        </p:spPr>
      </p:pic>
      <p:pic>
        <p:nvPicPr>
          <p:cNvPr id="3076" name="Picture 4" descr="C:\Users\Nailya.Galiakbarova\Desktop\ПРЕЗЕНТАЦИЯ\map-marker-icon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052" y="2337110"/>
            <a:ext cx="1000132" cy="1000132"/>
          </a:xfrm>
          <a:prstGeom prst="rect">
            <a:avLst/>
          </a:prstGeom>
          <a:noFill/>
          <a:effectLst/>
        </p:spPr>
      </p:pic>
      <p:sp>
        <p:nvSpPr>
          <p:cNvPr id="11" name="Овал 10"/>
          <p:cNvSpPr/>
          <p:nvPr/>
        </p:nvSpPr>
        <p:spPr>
          <a:xfrm>
            <a:off x="4129792" y="2996952"/>
            <a:ext cx="1571636" cy="3652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lang="en-US" sz="1600" b="1" i="0" u="none" strike="noStrike" smtId="4294967295">
                <a:solidFill>
                  <a:srgbClr val="CC33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KUKMOR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620688"/>
          </a:xfrm>
          <a:effectLst/>
        </p:spPr>
        <p:txBody>
          <a:bodyPr>
            <a:normAutofit/>
          </a:bodyPr>
          <a:lstStyle/>
          <a:p>
            <a:pPr rtl="0"/>
            <a:r>
              <a:rPr lang="en-US" sz="3200" b="1" i="0" u="none" strike="noStrike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Geographical Position</a:t>
            </a:r>
          </a:p>
        </p:txBody>
      </p:sp>
      <p:sp>
        <p:nvSpPr>
          <p:cNvPr id="18" name="Блок-схема: узел 17"/>
          <p:cNvSpPr/>
          <p:nvPr/>
        </p:nvSpPr>
        <p:spPr>
          <a:xfrm flipH="1">
            <a:off x="4226836" y="3408680"/>
            <a:ext cx="142876" cy="142876"/>
          </a:xfrm>
          <a:prstGeom prst="flowChartConnector">
            <a:avLst/>
          </a:prstGeom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ffectLst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623502" y="620688"/>
            <a:ext cx="1798868" cy="2900715"/>
          </a:xfrm>
          <a:prstGeom prst="roundRect">
            <a:avLst/>
          </a:prstGeom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19659" y="995155"/>
            <a:ext cx="1225360" cy="25323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 rtl="0"/>
            <a:r>
              <a:rPr lang="en-US" sz="10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51,114</a:t>
            </a:r>
          </a:p>
          <a:p>
            <a:pPr algn="just" rtl="0"/>
            <a:r>
              <a:rPr lang="en-US" sz="10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Population</a:t>
            </a:r>
          </a:p>
          <a:p>
            <a:pPr algn="just"/>
            <a:endParaRPr lang="ru-RU" sz="1000">
              <a:effectLst/>
              <a:latin typeface="Arial" pitchFamily="34" charset="0"/>
              <a:cs typeface="Arial" pitchFamily="34" charset="0"/>
            </a:endParaRPr>
          </a:p>
          <a:p>
            <a:pPr algn="just"/>
            <a:endParaRPr lang="ru-RU" sz="1000" smtClean="0">
              <a:effectLst/>
              <a:latin typeface="Arial" pitchFamily="34" charset="0"/>
              <a:cs typeface="Arial" pitchFamily="34" charset="0"/>
            </a:endParaRPr>
          </a:p>
          <a:p>
            <a:pPr algn="just"/>
            <a:endParaRPr lang="ru-RU" sz="1000">
              <a:effectLst/>
              <a:latin typeface="Arial" pitchFamily="34" charset="0"/>
              <a:cs typeface="Arial" pitchFamily="34" charset="0"/>
            </a:endParaRPr>
          </a:p>
          <a:p>
            <a:pPr algn="just" rtl="0"/>
            <a:r>
              <a:rPr lang="en-US" sz="10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1,490 sq.m.</a:t>
            </a:r>
          </a:p>
          <a:p>
            <a:pPr algn="just" rtl="0"/>
            <a:r>
              <a:rPr lang="en-US" sz="10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Total area</a:t>
            </a:r>
          </a:p>
          <a:p>
            <a:pPr algn="just" rtl="0"/>
            <a:r>
              <a:rPr lang="en-US" sz="10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of the district</a:t>
            </a:r>
          </a:p>
          <a:p>
            <a:pPr algn="just"/>
            <a:endParaRPr lang="ru-RU" sz="1000" smtClean="0">
              <a:effectLst/>
              <a:latin typeface="Arial" pitchFamily="34" charset="0"/>
              <a:cs typeface="Arial" pitchFamily="34" charset="0"/>
            </a:endParaRPr>
          </a:p>
          <a:p>
            <a:pPr algn="just"/>
            <a:endParaRPr lang="ru-RU" sz="1000" smtClean="0">
              <a:effectLst/>
              <a:latin typeface="Arial" pitchFamily="34" charset="0"/>
              <a:cs typeface="Arial" pitchFamily="34" charset="0"/>
            </a:endParaRPr>
          </a:p>
          <a:p>
            <a:pPr algn="just" rtl="0"/>
            <a:r>
              <a:rPr lang="en-US" sz="10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124</a:t>
            </a:r>
          </a:p>
          <a:p>
            <a:pPr algn="just" rtl="0"/>
            <a:r>
              <a:rPr lang="en-US" sz="10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Populated</a:t>
            </a:r>
          </a:p>
          <a:p>
            <a:pPr algn="just" rtl="0"/>
            <a:r>
              <a:rPr lang="en-US" sz="10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locality</a:t>
            </a:r>
          </a:p>
          <a:p>
            <a:pPr algn="just"/>
            <a:endParaRPr lang="ru-RU" sz="1000" smtClean="0">
              <a:effectLst/>
              <a:latin typeface="Arial" pitchFamily="34" charset="0"/>
              <a:cs typeface="Arial" pitchFamily="34" charset="0"/>
            </a:endParaRPr>
          </a:p>
          <a:p>
            <a:pPr algn="just"/>
            <a:endParaRPr lang="ru-RU" sz="1000">
              <a:effectLst/>
              <a:latin typeface="Arial" pitchFamily="34" charset="0"/>
              <a:cs typeface="Arial" pitchFamily="34" charset="0"/>
            </a:endParaRPr>
          </a:p>
          <a:p>
            <a:pPr algn="just"/>
            <a:endParaRPr lang="en-US" sz="1000" smtClean="0"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" name="Rectangle 2"/>
          <p:cNvSpPr>
            <a:spLocks noChangeArrowheads="1"/>
          </p:cNvSpPr>
          <p:nvPr/>
        </p:nvSpPr>
        <p:spPr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284" y="555660"/>
            <a:ext cx="4076038" cy="22882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  Kukmor has a unique position in terms of transport logistics.</a:t>
            </a:r>
          </a:p>
          <a:p>
            <a:pPr algn="just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  It is 157 km away from Kazan, and 71 km away from the M-7 federal highway.</a:t>
            </a:r>
          </a:p>
          <a:p>
            <a:pPr algn="just" rtl="0"/>
            <a:r>
              <a:rPr lang="en-US" sz="18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  The Kazan–Yekaterinburg railway passes through the Kukmor district.</a:t>
            </a:r>
          </a:p>
        </p:txBody>
      </p:sp>
      <p:pic>
        <p:nvPicPr>
          <p:cNvPr id="5" name="Рисунок 4" descr="E:\фото для инвестиций\дорога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3438" y="3500438"/>
            <a:ext cx="4319910" cy="307183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5" descr="E:\фото для инвестиций\железная дорога2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282" y="3500438"/>
            <a:ext cx="4286280" cy="307183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194" name="Picture 2" descr="Z:\public\бизнес бук\Рушанга Фаниль\013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3702" r="3373" b="25532"/>
          <a:stretch>
            <a:fillRect/>
          </a:stretch>
        </p:blipFill>
        <p:spPr>
          <a:xfrm>
            <a:off x="4643444" y="214296"/>
            <a:ext cx="4306901" cy="300039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2376449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5" name="Picture 2" descr="F:\бизнес бук\геграфия\1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5.05.12"/>
  <p:tag name="AS_TITLE" val="Aspose.Slides for .NET 4.0 Client Profile"/>
  <p:tag name="AS_VERSION" val="15.4.0.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  <a:extrusionClr>
              <a:prstClr val="black"/>
            </a:extrusionClr>
            <a:contourClr>
              <a:prstClr val="black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Arial"/>
      <a:cs typeface="Arial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Arial"/>
      <a:cs typeface="Arial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  <a:tileRect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  <a:tileRect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  <a:tileRect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2735</TotalTime>
  <Words>1552</Words>
  <Application>Microsoft Office PowerPoint</Application>
  <PresentationFormat>On-screen Show (4:3)</PresentationFormat>
  <Paragraphs>334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Symbol</vt:lpstr>
      <vt:lpstr>Times New Roman</vt:lpstr>
      <vt:lpstr>Wingdings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Geographical Position</vt:lpstr>
      <vt:lpstr>PowerPoint Presentation</vt:lpstr>
      <vt:lpstr>PowerPoint Presentation</vt:lpstr>
      <vt:lpstr>Nature</vt:lpstr>
      <vt:lpstr>PowerPoint Presentation</vt:lpstr>
      <vt:lpstr>History</vt:lpstr>
      <vt:lpstr>PowerPoint Presentation</vt:lpstr>
      <vt:lpstr>PowerPoint Presentation</vt:lpstr>
      <vt:lpstr>Agroindustrial Complex</vt:lpstr>
      <vt:lpstr>Industry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Underground Treasures</vt:lpstr>
      <vt:lpstr>Work Hard, Play Hard</vt:lpstr>
      <vt:lpstr>PowerPoint Presentation</vt:lpstr>
      <vt:lpstr>Human capital is the region's most important resource</vt:lpstr>
      <vt:lpstr>PowerPoint Presentation</vt:lpstr>
      <vt:lpstr>PowerPoint Presentation</vt:lpstr>
      <vt:lpstr>Folk Traditions</vt:lpstr>
      <vt:lpstr>PowerPoint Presentation</vt:lpstr>
      <vt:lpstr>Education </vt:lpstr>
      <vt:lpstr>Healthcare </vt:lpstr>
      <vt:lpstr>Culture</vt:lpstr>
      <vt:lpstr>Athletics: we're proud of what we have! </vt:lpstr>
      <vt:lpstr>PowerPoint Presentation</vt:lpstr>
      <vt:lpstr>PowerPoint Presentation</vt:lpstr>
      <vt:lpstr>City Leisure</vt:lpstr>
      <vt:lpstr>Construction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Chulpan.Hanafina</dc:creator>
  <cp:lastModifiedBy>Alina Kolchina</cp:lastModifiedBy>
  <cp:revision>346</cp:revision>
  <dcterms:created xsi:type="dcterms:W3CDTF">2018-02-26T10:23:11Z</dcterms:created>
  <dcterms:modified xsi:type="dcterms:W3CDTF">2018-03-19T11:45:16Z</dcterms:modified>
</cp:coreProperties>
</file>