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79" r:id="rId3"/>
    <p:sldId id="363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59" autoAdjust="0"/>
    <p:restoredTop sz="96433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574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F0512-8EDC-454D-822D-CCB7F2CD02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7740DC-4675-41D1-9685-4E5C384497DD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Социологическое исследование  в целях изучения проблемы с которыми сталкиваются современные молодые люди</a:t>
          </a:r>
          <a:r>
            <a:rPr lang="ru-RU" sz="4400" b="0" dirty="0" smtClean="0">
              <a:latin typeface="Times New Roman" pitchFamily="18" charset="0"/>
              <a:cs typeface="Times New Roman" pitchFamily="18" charset="0"/>
            </a:rPr>
            <a:t>  </a:t>
          </a:r>
        </a:p>
      </dgm:t>
    </dgm:pt>
    <dgm:pt modelId="{3BD57632-1F7E-4648-8689-E189AE7018BC}" type="parTrans" cxnId="{A75055C4-64AD-459B-B4AA-F4AA24BEF88A}">
      <dgm:prSet/>
      <dgm:spPr/>
      <dgm:t>
        <a:bodyPr/>
        <a:lstStyle/>
        <a:p>
          <a:endParaRPr lang="ru-RU"/>
        </a:p>
      </dgm:t>
    </dgm:pt>
    <dgm:pt modelId="{3B54353D-5152-43B2-814F-36A823EA1E8B}" type="sibTrans" cxnId="{A75055C4-64AD-459B-B4AA-F4AA24BEF88A}">
      <dgm:prSet/>
      <dgm:spPr/>
      <dgm:t>
        <a:bodyPr/>
        <a:lstStyle/>
        <a:p>
          <a:endParaRPr lang="ru-RU"/>
        </a:p>
      </dgm:t>
    </dgm:pt>
    <dgm:pt modelId="{B9E8F0CC-F7D2-4D80-B287-49D24CDCDBDD}" type="pres">
      <dgm:prSet presAssocID="{AE2F0512-8EDC-454D-822D-CCB7F2CD02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EF71F-1D5B-48FE-BB65-7ED3ABB0BD70}" type="pres">
      <dgm:prSet presAssocID="{217740DC-4675-41D1-9685-4E5C384497DD}" presName="parentText" presStyleLbl="node1" presStyleIdx="0" presStyleCnt="1" custScaleY="193238" custLinFactNeighborY="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055C4-64AD-459B-B4AA-F4AA24BEF88A}" srcId="{AE2F0512-8EDC-454D-822D-CCB7F2CD0201}" destId="{217740DC-4675-41D1-9685-4E5C384497DD}" srcOrd="0" destOrd="0" parTransId="{3BD57632-1F7E-4648-8689-E189AE7018BC}" sibTransId="{3B54353D-5152-43B2-814F-36A823EA1E8B}"/>
    <dgm:cxn modelId="{A04C2894-31F3-4D93-B3E6-6824E98F3620}" type="presOf" srcId="{AE2F0512-8EDC-454D-822D-CCB7F2CD0201}" destId="{B9E8F0CC-F7D2-4D80-B287-49D24CDCDBDD}" srcOrd="0" destOrd="0" presId="urn:microsoft.com/office/officeart/2005/8/layout/vList2"/>
    <dgm:cxn modelId="{28A9D2FB-4F98-45FA-9843-D45F997294B5}" type="presOf" srcId="{217740DC-4675-41D1-9685-4E5C384497DD}" destId="{341EF71F-1D5B-48FE-BB65-7ED3ABB0BD70}" srcOrd="0" destOrd="0" presId="urn:microsoft.com/office/officeart/2005/8/layout/vList2"/>
    <dgm:cxn modelId="{5DC32FA2-FB46-4917-9194-03EAA44BB6AF}" type="presParOf" srcId="{B9E8F0CC-F7D2-4D80-B287-49D24CDCDBDD}" destId="{341EF71F-1D5B-48FE-BB65-7ED3ABB0BD70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65820-BB10-45AF-9CE6-B6B547EEB8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3FBDBF-7838-4C75-9D1E-4D7C98DC5D69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опросе приняли участие 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мужчин и 69 женщин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молодежь из сферы образования, ЦРБ, КВВК, Исполкома, сельских поселений)</a:t>
          </a: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 96 человек - 100%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возрасте до 30 лет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национальности: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55ч. (57,3%)-татар;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27ч.(28%)-удмурт;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11 ч.(11,4%)-русских;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1ч. (1%)-украинец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2ч. (2%)-не указали</a:t>
          </a:r>
        </a:p>
      </dgm:t>
    </dgm:pt>
    <dgm:pt modelId="{3B7B2E01-67F3-463F-AE1E-904F8F3A53DE}" type="parTrans" cxnId="{9116E127-4D22-4A40-85BA-5489695C8207}">
      <dgm:prSet/>
      <dgm:spPr/>
      <dgm:t>
        <a:bodyPr/>
        <a:lstStyle/>
        <a:p>
          <a:endParaRPr lang="ru-RU"/>
        </a:p>
      </dgm:t>
    </dgm:pt>
    <dgm:pt modelId="{96CFB08B-D81E-41E5-992D-EB23B080811A}" type="sibTrans" cxnId="{9116E127-4D22-4A40-85BA-5489695C8207}">
      <dgm:prSet/>
      <dgm:spPr/>
      <dgm:t>
        <a:bodyPr/>
        <a:lstStyle/>
        <a:p>
          <a:endParaRPr lang="ru-RU"/>
        </a:p>
      </dgm:t>
    </dgm:pt>
    <dgm:pt modelId="{384ADDAC-9303-4CDF-8A4D-0AD6AA69DE3B}" type="pres">
      <dgm:prSet presAssocID="{5E965820-BB10-45AF-9CE6-B6B547EEB8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B2EAA-A168-445B-BEB5-235D1CB4DAA2}" type="pres">
      <dgm:prSet presAssocID="{F03FBDBF-7838-4C75-9D1E-4D7C98DC5D69}" presName="parentText" presStyleLbl="node1" presStyleIdx="0" presStyleCnt="1" custScaleY="1014786" custLinFactNeighborY="-4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7F5101-2401-404A-9576-C1C4A28720C9}" type="presOf" srcId="{F03FBDBF-7838-4C75-9D1E-4D7C98DC5D69}" destId="{A08B2EAA-A168-445B-BEB5-235D1CB4DAA2}" srcOrd="0" destOrd="0" presId="urn:microsoft.com/office/officeart/2005/8/layout/vList2"/>
    <dgm:cxn modelId="{9116E127-4D22-4A40-85BA-5489695C8207}" srcId="{5E965820-BB10-45AF-9CE6-B6B547EEB848}" destId="{F03FBDBF-7838-4C75-9D1E-4D7C98DC5D69}" srcOrd="0" destOrd="0" parTransId="{3B7B2E01-67F3-463F-AE1E-904F8F3A53DE}" sibTransId="{96CFB08B-D81E-41E5-992D-EB23B080811A}"/>
    <dgm:cxn modelId="{68139B2F-0084-49E5-816B-22334148A030}" type="presOf" srcId="{5E965820-BB10-45AF-9CE6-B6B547EEB848}" destId="{384ADDAC-9303-4CDF-8A4D-0AD6AA69DE3B}" srcOrd="0" destOrd="0" presId="urn:microsoft.com/office/officeart/2005/8/layout/vList2"/>
    <dgm:cxn modelId="{494CCCEA-3ED4-4EB8-93F9-746E52BD604F}" type="presParOf" srcId="{384ADDAC-9303-4CDF-8A4D-0AD6AA69DE3B}" destId="{A08B2EAA-A168-445B-BEB5-235D1CB4DAA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EF71F-1D5B-48FE-BB65-7ED3ABB0BD70}">
      <dsp:nvSpPr>
        <dsp:cNvPr id="0" name=""/>
        <dsp:cNvSpPr/>
      </dsp:nvSpPr>
      <dsp:spPr>
        <a:xfrm>
          <a:off x="0" y="216427"/>
          <a:ext cx="9144000" cy="6462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6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результатах социологического исследования </a:t>
          </a:r>
        </a:p>
      </dsp:txBody>
      <dsp:txXfrm>
        <a:off x="315465" y="531892"/>
        <a:ext cx="8513070" cy="5831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B2EAA-A168-445B-BEB5-235D1CB4DAA2}">
      <dsp:nvSpPr>
        <dsp:cNvPr id="0" name=""/>
        <dsp:cNvSpPr/>
      </dsp:nvSpPr>
      <dsp:spPr>
        <a:xfrm>
          <a:off x="0" y="0"/>
          <a:ext cx="9144000" cy="6851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опросе приняли участие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мужчин и 10 женщин, 3 воздержались, 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 21 человек - 100%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Возрасты: 18-29л. -  4,7%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30-49л. - 47,6%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50-59л. - 19%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60 и более лет - 14,2%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14,2% - не указали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57% - проживают в районном центре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23,8% - в селе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19% - не отметили </a:t>
          </a:r>
        </a:p>
      </dsp:txBody>
      <dsp:txXfrm>
        <a:off x="334453" y="334453"/>
        <a:ext cx="8475094" cy="6182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456DC-0057-4B17-8EAB-4AD9AC72FCE8}" type="datetimeFigureOut">
              <a:rPr lang="ru-RU" smtClean="0"/>
              <a:pPr/>
              <a:t>15.08.2018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105D0-B210-4745-ADD5-10E3287A6A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F203-1F50-4408-8D5C-A3ECCFD489AE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34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122D-7075-4781-8BD7-B3371EF8C536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497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E245-865D-4BE8-A1CA-A5A825CC5AFB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509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9EBB-1E39-46DA-8E1F-9B583E1D4DF4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209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74C0-F26F-4400-AC1B-695E6AB81189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084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6CDC-3D5D-42D4-9929-6162A021C3FC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885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B972-C9D5-4049-BD7C-8DEA5CEAE811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642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2688-1EB2-4A26-BBA1-2425DD0E5511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49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F81E-93F7-4146-8A63-64B0E31E0AB0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7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EC3E-D40F-4FE8-AC0F-460074EEDD4F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66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20DAE-86B0-41A3-8E85-A4E587C6FB1D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7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64EE-1375-4A10-A985-CF8E71B3AD34}" type="datetime1">
              <a:rPr lang="ru-RU" smtClean="0"/>
              <a:pPr/>
              <a:t>15.08.2018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05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1641868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2567136"/>
          </a:xfrm>
        </p:spPr>
        <p:txBody>
          <a:bodyPr>
            <a:normAutofit/>
          </a:bodyPr>
          <a:lstStyle/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0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вопрос: Приходилось ли Вам лично сталкиваться с призывами к насилию или проявлениями насилия по отношению к другим людям по мотивам идеологической, политической, расовой, национальной или религиозной ненависти либо вражды?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87,5% - не приходилось сталкиваться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5,2% - затруднились ответить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3,1% 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однажды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3,1%  - сталкивались несколько раз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1%- сталкиваюсь достаточно часто</a:t>
            </a:r>
            <a:endPara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u="sng" dirty="0">
                <a:solidFill>
                  <a:schemeClr val="bg1"/>
                </a:solidFill>
              </a:rPr>
              <a:t>В)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79512" y="285729"/>
            <a:ext cx="86409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Если Вы сталкивались с подобными проявлениями, то где это происходило чаще всего?</a:t>
            </a:r>
            <a:endParaRPr lang="ru-RU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4,1%-на улице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2%-в учебном заведении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2%-в социальных сетях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1%-в местах отдыха и развлечения (дискотеках, клубах и пр.)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1%-в СМИ (Интернет-пространство, телевидение и др.)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0%-на работе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месте Вашего проживания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магазине, на рынке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местах общественного питания (ресторанах, кафе и пр.)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общественном транспорте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медицинских учреждениях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храмах (церкви/мечети/синагоге)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0%-на спортивных мероприятиях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0%-другое (напишите)	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0%-затрудняюсь ответить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79512" y="213960"/>
            <a:ext cx="87849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Если Вы сталкивались с подобными проявлениями, то в чем это выражалось?</a:t>
            </a:r>
            <a:endParaRPr lang="ru-RU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5,2%-в грубости и оскорблениях в общественных местах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3,1%-в массовых акциях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2%-в хулиганских действиях, физическом насилии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2%-в пропаганде в средствах массовой информации (газеты, журналы, Интернет, телевидение)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1%-в ущемлении прав (дискриминации) в официальных учреждениях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неуважительном отношении коллег по работе, учебе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осквернении памятников, храмов и пр.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выкрикивании презрительных кличек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0%-другое (напишите)	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0%-затрудняюсь ответить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79512" y="29624"/>
            <a:ext cx="8784976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2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Где, по Вашему мнению, вероятнее всего можно встретить призывы к насилию или его проявление? (выбирали несколько вариантов)</a:t>
            </a:r>
            <a:endParaRPr lang="ru-RU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51% (49) -в Интернете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45,8% (44)-в социальных сетях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28,1% (27) -на улице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19,7% (19)-в местах отдыха и развлечения (дискотеках, клубах и пр.)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12,5% (12)-в компании посторонних людей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 (9)-в школе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8,3% (8)-по телевизору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7,2% (7)-в магазине, на рынке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6,2% (6)-в компании спортивных болельщиков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5,2%(5)-в газетах и журналах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4,1% (4)-в компании друзей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2%-на работе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1%-в семье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0%-в местах общественного питания (ресторанах, кафе и пр.)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0%-другое (напиши, где именно)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08504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79512" y="214290"/>
            <a:ext cx="8784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Если Вы общаетесь в 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или иногда просматриваете там какую-нибудь информацию, приходится ли Вам встречать посты, группы или общества, которые призывают к насилию или вражде по отношению к другим людям?</a:t>
            </a:r>
            <a:endParaRPr lang="ru-RU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63,5%(61)-такая информация мне не встречалась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12,5%(12)-я не зарегистрирован (а)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11,4%(11)-иногда такую информацию встречаю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4,1%-такая информация мне попалась всего 1-2 раза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1%-такую информацию я встречаю довольно часто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1%-я иногда обсуждаю тему насилия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чатах, пишу комментарии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0%-меня приглашали в такие группы и общества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но я отказался (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0%-другое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00042"/>
            <a:ext cx="764386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Обращались ли к Вам с просьбами поучаствовать в митингах, </a:t>
            </a:r>
            <a:r>
              <a:rPr lang="ru-RU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флешмобах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других акциях и мероприятиях, которые, как Вам казалось, были связаны с призывами к насилию или осуществлением насилия?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86,4%(83)-нет, ко мне никогда никто с подобными просьбами не обращался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7,2%(7)-не помню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3,1% (3)-затруднились ответить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2%(2)-да, мне давали подобные печатные материалы (книги, брошюры, листовки)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1%-да, ко мне обращались посторонние люди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0%-да, ко мне обращались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0%-да, ко мне обращались друзья, одноклассники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0%-да, ко мне обращались родственники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0%-да, ко мне обращались знакомые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14348" y="571480"/>
            <a:ext cx="70723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В чем Вы видите основные причины возникновения конфликтов в том или ином обществе? (можно было выбрать не более трех вариантов)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25%(24)-в социальном неравенстве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23,9%(23)-в наличии безработицы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23,9%(23)-в безнравственности людей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17,7%(7)-в неудачной политике правительства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16,6%(16)-затруднились ответить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13,5%(13)-в распространенности алкоголизма и наркомании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12,5%(12)-много коррупции (взяточничества) в органах власти и управления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10,4%(10)-в плохой работе правозащитных и правоохранительных органов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9,3%(9)-в     сосуществовании     на    одной     территории     людей    разных национальностей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9,3%(9)-люди не верят в будущее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357166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Считаете ли Вы себя верующим человеком?</a:t>
            </a:r>
            <a:endParaRPr lang="ru-RU" sz="3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46,8%(45)-да считаю и стараюсь соблюдать религиозные обычаи и обряды</a:t>
            </a: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36,4%(35)-да считаю, но не соблюдаю обычаев и обрядов</a:t>
            </a: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9,3%(9)-не считаю себя ни верующим, ни неверующим</a:t>
            </a: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7,2%(7)-затруднились ответить</a:t>
            </a: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0%-не считаю себя верующим человеком 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7504" y="960577"/>
            <a:ext cx="87849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Что, по Вашему мнению, отличает вашу религию от других религий?</a:t>
            </a:r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41,6%(40)-моя религия не приемлет никакого насилия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29,1%(28)-моя религия существенно не отличается от других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22,9%(22)-ее отличает высокий уровень культуры и духовные качества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6,2% (6)-ее отличают отношения взаимной поддержки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0%-ее отличает внешний облик ее представителей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0%-моя религия допускает использование насилия во имя веры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314246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Что, по Вашему мнению, заставляет других людей примыкать к сектам и субкультурам, таким как скинхеды, 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гопники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готы, 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эмо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хиппи и прочие? (выбирали несколько вариантов ответов)</a:t>
            </a:r>
            <a:endParaRPr lang="ru-RU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53,1%(51)-жизненные проблемы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34,3%(33)-желание выделиться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26%(25)-желание попробовать что-то интересное, новое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12,5%(12)-затруднились ответить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10,4%(10)-давление незнакомых людей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10,4%(10)-нежелание соблюдать законы и правила современного общества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9,3%(9)-давление родственников, друзей, знакомых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6,2%(6)-желание совершать беспорядки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48144492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00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512" y="476672"/>
            <a:ext cx="8784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Каково Ваше отношение к притоку мигрантов в Россию?</a:t>
            </a:r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53%(51)-это зависит от качества мигрантов, если приезжают образованные, законопослушные люди, я не против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14,5%(14)-приток мигрантов следует ограничить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12,5%(12)-не нужно допускать мигрантов в нашу страну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9,3%(9)-нужно разрешать приезд только в исключительных случаях для отдельных представителей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8,3%(0)-затруднились ответить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2%-положительное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80512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357166"/>
            <a:ext cx="918051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В чем, на Ваш взгляд, главные причины неприязни к другим национальностям, религиям, расам (отметили не более трех вариантов ответа)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29%(28)-низкий уровень культуры общества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23%(22)-низкий уровень толерантности общества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21%(21)-затруднились ответить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20%(20)-некоторые религии агрессивны и могут нести зло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17,7%(17)-подверженность чужому влиянию, мнению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10%(10)-влияние средств массовой информации (газеты, журналы, телевидение, Интернет)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9,3%(9)-влияние криминальных структур, хулиганство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8,3%(8)-внешность человека другой нации часто кажется неприятной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222103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38996" y="428605"/>
            <a:ext cx="882221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Как   Вы   оцениваете   роль   Интернета   в   решении   проблем распространения идей насилия?</a:t>
            </a:r>
            <a:endParaRPr lang="ru-RU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27%(26)-Интернет 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способствуют распространению идей насилия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23,9%(23)-затруднились ответить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17,7%(17)-Интернет 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никак не влияют на распространение идей насилия, люди все равно найдут другие способы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11,4%(11)-Интернет   и  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только   усиливают   распространение   идей насилия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9,3%(9)-если    бы    не    было    Интернета    и   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соцсетей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  проблемы    с распространением идей насилия вообще бы не существовало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8,3%(8)-Интернет 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соцсети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представляют собой  идеальную  среду для распространения идей насилия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2%-другое	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428604"/>
            <a:ext cx="860733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вопрос: Какие из перечисленных ниже проблем беспокоят Вас больше всего? (отметили не более 5 вариантов ответа)</a:t>
            </a:r>
            <a:endParaRPr lang="ru-RU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76%(73)-низкий уровень жизни, рост цен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46,8%(45)-невозможность найти достойную работу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37,5%(36)-отсутствие возможности для получения качественного бесплатного образования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34,3%(33)-распространение наркомании, алкоголизма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30,2%(29)-рост преступности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27%(26)-жилищные условия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14,5%(14)-здоровье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12,5%(12)-безразличие окружающих, отсутствие настоящих друзей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11,4%(11)-национальные конфликты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7,2%(7)-отсутствие значимых целей и жизненных ориентиров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6,2%(6)-отсутствие возможности нормально проводить досуг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5,2%(5)-массовый приток мигрантов в наш город (село)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4%-непонимание со стороны родителей, учителей, преподавателей, руководства на работе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0%-отсутствие возможности для занятий физической культурой и спортом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006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обозначенным проблемам: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внутреннюю политику государства;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рабочих мест;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цены;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бесплатное образование и медицину;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жизни населения;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школах нужно вести урок вежливости;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более уважительными друг другу по национальности;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работы правоохранительных органов;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добрее к людям;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пенсионный возраст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1075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06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53732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199673"/>
            <a:ext cx="731802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вид занятости: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78ч.(81,2%)-работающая молодежь</a:t>
            </a:r>
          </a:p>
          <a:p>
            <a:endParaRPr lang="ru-RU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8ч.  (8,3%)- учащейся молодежи</a:t>
            </a:r>
          </a:p>
          <a:p>
            <a:endParaRPr lang="ru-RU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7ч.(7,3%)-учащиеся и работающие</a:t>
            </a:r>
          </a:p>
          <a:p>
            <a:endParaRPr lang="ru-RU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3ч. (3%) – временно не работают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39552" y="260648"/>
            <a:ext cx="8244408" cy="769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71,8% молодежи слышали про слово экстремизм и терроризм по телевизору, радио или же читали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20,8% читали в Интернете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11,4% молодежи кое- что слышали 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10,4% слышали от учителей, тренеров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7,2% слышали от друзей, коллег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 слышали от родителей, родственников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 узнали из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соцсетей</a:t>
            </a:r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 никогда не слышали об этом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 не может припомнить</a:t>
            </a:r>
          </a:p>
          <a:p>
            <a:r>
              <a:rPr lang="ru-RU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(выбирали несколько вариантов ответа)</a:t>
            </a:r>
          </a:p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23528" y="764704"/>
            <a:ext cx="871296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dirty="0" smtClean="0"/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вопрос: Если Вам приходилось слышать об экстремизме, терроризме, как Вы считаете, эти явления положительные или отрицательные?</a:t>
            </a:r>
            <a:endParaRPr lang="ru-RU" sz="3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85,4%  - явно отрицательное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9,3% - затруднились ответить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3%   - скорее отрицательное, чем положительное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2%   - явно положительное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0%   - скорее положительное, чем отрицательное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07504" y="107921"/>
            <a:ext cx="8928992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предложено написать три слова, с которыми ассоциируется слово «экстремизм», «терроризм»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Смерть- написали 21,8% (21ч.)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Насилие- 18,7% (18ч)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Убийство-14,5% (14ч)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Взрывы-10,4 % (10ч)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Угроза-6,2% (6ч)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Жертвы-5,2% (5ч)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Зло-3,1% (3ч.)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кровь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беда, боль,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захват-2%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1%- угроза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разрушение, вражда, грабеж, преступление, обида, кровь, беспорядок,  уничтожение, нападение, ненависть, трагедия, глупость, массовое уничтожение людей, слезы, смертники,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ваххабисты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национальная рознь, бородатые дядьки, религиозная вражда, болезнь</a:t>
            </a:r>
          </a:p>
          <a:p>
            <a:endParaRPr lang="ru-RU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51520" y="404664"/>
            <a:ext cx="86409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вопрос: Как Вы думаете, Россия нуждается в защите от организации и групп, призывающих к насилию или осуществляющих насилие?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59,3% (57ч.) уверены, что нуждается;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24% (23) скорее нуждается, чем не нуждается;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6,2% (6) скорее не нуждается, чем нуждается;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5,2% (5) затруднились ответить;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 (2) точно не нуждается;</a:t>
            </a:r>
          </a:p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7173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79512" y="117213"/>
            <a:ext cx="885698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вопрос: Знаете ли Вы о существовании на территории вашего района каких-либо организации и движений, призывающих к насилию или осуществляющих насилие?</a:t>
            </a:r>
          </a:p>
          <a:p>
            <a:pPr algn="ctr"/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93,7% (90)- нет, не знаю о существовании таких организации</a:t>
            </a: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5,2% (5)   - кое- что слышала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 (1) -да, знаю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07504" y="531950"/>
            <a:ext cx="892899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вопрос: Как Вы считаете, для кого, прежде всего опасны организации и группы, призывающие к насилию или осуществляющие насилие?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76,4% (73)- для общества в целом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11,4%(11)  - для государства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9,3%(9)   - для определенной социальной группы (школьники, студенты, рабочие)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1%-затруднился ответить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4141</TotalTime>
  <Words>2102</Words>
  <Application>Microsoft Office PowerPoint</Application>
  <PresentationFormat>Экран (4:3)</PresentationFormat>
  <Paragraphs>266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исполнении Комплексной республиканской антикоррупционной программы  на 2012-2014г.</dc:title>
  <dc:creator>Гузель Ильдарханова</dc:creator>
  <cp:lastModifiedBy>Gulshat.N</cp:lastModifiedBy>
  <cp:revision>355</cp:revision>
  <dcterms:created xsi:type="dcterms:W3CDTF">2012-09-22T18:54:13Z</dcterms:created>
  <dcterms:modified xsi:type="dcterms:W3CDTF">2018-08-15T14:54:23Z</dcterms:modified>
</cp:coreProperties>
</file>