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3" r:id="rId21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4" y="-6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38835" cy="1130931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" y="5"/>
            <a:ext cx="9354185" cy="11296015"/>
          </a:xfrm>
          <a:custGeom>
            <a:avLst/>
            <a:gdLst/>
            <a:ahLst/>
            <a:cxnLst/>
            <a:rect l="l" t="t" r="r" b="b"/>
            <a:pathLst>
              <a:path w="9354185" h="11296015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354311" y="0"/>
            <a:ext cx="10750550" cy="3035935"/>
          </a:xfrm>
          <a:custGeom>
            <a:avLst/>
            <a:gdLst/>
            <a:ahLst/>
            <a:cxnLst/>
            <a:rect l="l" t="t" r="r" b="b"/>
            <a:pathLst>
              <a:path w="10750550" h="3035935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18534" y="9641453"/>
            <a:ext cx="422837" cy="4152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16197" y="10129474"/>
            <a:ext cx="2027529" cy="2385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735" cy="11308080"/>
          </a:xfrm>
          <a:custGeom>
            <a:avLst/>
            <a:gdLst/>
            <a:ahLst/>
            <a:cxnLst/>
            <a:rect l="l" t="t" r="r" b="b"/>
            <a:pathLst>
              <a:path w="20104735" h="11308080">
                <a:moveTo>
                  <a:pt x="20104099" y="285"/>
                </a:moveTo>
                <a:lnTo>
                  <a:pt x="0" y="285"/>
                </a:lnTo>
                <a:lnTo>
                  <a:pt x="0" y="11307953"/>
                </a:lnTo>
                <a:lnTo>
                  <a:pt x="20104099" y="11307953"/>
                </a:lnTo>
                <a:lnTo>
                  <a:pt x="20104099" y="285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97626" y="2739828"/>
            <a:ext cx="3971290" cy="84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406" y="4893795"/>
            <a:ext cx="9764394" cy="3005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FPPRT.RU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89312" y="4253757"/>
            <a:ext cx="8867140" cy="4102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6150" spc="10" dirty="0">
                <a:solidFill>
                  <a:srgbClr val="E84E22"/>
                </a:solidFill>
              </a:rPr>
              <a:t>ФОНД </a:t>
            </a:r>
            <a:r>
              <a:rPr sz="6150" spc="15" dirty="0">
                <a:solidFill>
                  <a:srgbClr val="E84E22"/>
                </a:solidFill>
              </a:rPr>
              <a:t>ПОДДЕРЖКИ </a:t>
            </a:r>
            <a:r>
              <a:rPr sz="6150" spc="20" dirty="0">
                <a:solidFill>
                  <a:srgbClr val="E84E22"/>
                </a:solidFill>
              </a:rPr>
              <a:t> </a:t>
            </a:r>
            <a:r>
              <a:rPr sz="6150" spc="15" dirty="0">
                <a:solidFill>
                  <a:srgbClr val="E84E22"/>
                </a:solidFill>
              </a:rPr>
              <a:t>ПРЕДПРИНИМАТЕЛЬСТВА </a:t>
            </a:r>
            <a:r>
              <a:rPr sz="6150" spc="-1380" dirty="0">
                <a:solidFill>
                  <a:srgbClr val="E84E22"/>
                </a:solidFill>
              </a:rPr>
              <a:t> </a:t>
            </a:r>
            <a:r>
              <a:rPr sz="6150" spc="15" dirty="0">
                <a:solidFill>
                  <a:srgbClr val="E84E22"/>
                </a:solidFill>
              </a:rPr>
              <a:t>РЕСПУБЛИКИ</a:t>
            </a:r>
            <a:r>
              <a:rPr sz="6150" spc="-20" dirty="0">
                <a:solidFill>
                  <a:srgbClr val="E84E22"/>
                </a:solidFill>
              </a:rPr>
              <a:t> </a:t>
            </a:r>
            <a:r>
              <a:rPr sz="6150" spc="15" dirty="0">
                <a:solidFill>
                  <a:srgbClr val="E84E22"/>
                </a:solidFill>
              </a:rPr>
              <a:t>ТАТАРСТАН</a:t>
            </a:r>
            <a:endParaRPr sz="6150"/>
          </a:p>
          <a:p>
            <a:pPr marL="74930" marR="387350">
              <a:lnSpc>
                <a:spcPct val="100000"/>
              </a:lnSpc>
              <a:spcBef>
                <a:spcPts val="470"/>
              </a:spcBef>
            </a:pPr>
            <a:r>
              <a:rPr sz="3950" b="0" spc="-15" dirty="0">
                <a:solidFill>
                  <a:srgbClr val="672E17"/>
                </a:solidFill>
                <a:latin typeface="Calibri"/>
                <a:cs typeface="Calibri"/>
              </a:rPr>
              <a:t>Меры</a:t>
            </a:r>
            <a:r>
              <a:rPr sz="3950" b="0" spc="-6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20" dirty="0">
                <a:solidFill>
                  <a:srgbClr val="672E17"/>
                </a:solidFill>
                <a:latin typeface="Calibri"/>
                <a:cs typeface="Calibri"/>
              </a:rPr>
              <a:t>поддержки</a:t>
            </a:r>
            <a:r>
              <a:rPr sz="3950" b="0" spc="-8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30" dirty="0">
                <a:solidFill>
                  <a:srgbClr val="672E17"/>
                </a:solidFill>
                <a:latin typeface="Calibri"/>
                <a:cs typeface="Calibri"/>
              </a:rPr>
              <a:t>предпринимателей</a:t>
            </a:r>
            <a:r>
              <a:rPr sz="3950" b="0" spc="-9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5" dirty="0">
                <a:solidFill>
                  <a:srgbClr val="672E17"/>
                </a:solidFill>
                <a:latin typeface="Calibri"/>
                <a:cs typeface="Calibri"/>
              </a:rPr>
              <a:t>в </a:t>
            </a:r>
            <a:r>
              <a:rPr sz="3950" b="0" spc="-88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10" dirty="0">
                <a:solidFill>
                  <a:srgbClr val="672E17"/>
                </a:solidFill>
                <a:latin typeface="Calibri"/>
                <a:cs typeface="Calibri"/>
              </a:rPr>
              <a:t>2022</a:t>
            </a:r>
            <a:r>
              <a:rPr sz="3950" b="0" spc="-8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3950" b="0" spc="-60" dirty="0">
                <a:solidFill>
                  <a:srgbClr val="672E17"/>
                </a:solidFill>
                <a:latin typeface="Calibri"/>
                <a:cs typeface="Calibri"/>
              </a:rPr>
              <a:t>году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22468" y="9763766"/>
            <a:ext cx="222758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61292" y="9764958"/>
            <a:ext cx="472440" cy="628650"/>
            <a:chOff x="11861292" y="9764958"/>
            <a:chExt cx="472440" cy="628650"/>
          </a:xfrm>
        </p:grpSpPr>
        <p:sp>
          <p:nvSpPr>
            <p:cNvPr id="5" name="object 5"/>
            <p:cNvSpPr/>
            <p:nvPr/>
          </p:nvSpPr>
          <p:spPr>
            <a:xfrm>
              <a:off x="11860988" y="9765556"/>
              <a:ext cx="472440" cy="628015"/>
            </a:xfrm>
            <a:custGeom>
              <a:avLst/>
              <a:gdLst/>
              <a:ahLst/>
              <a:cxnLst/>
              <a:rect l="l" t="t" r="r" b="b"/>
              <a:pathLst>
                <a:path w="472440" h="628015">
                  <a:moveTo>
                    <a:pt x="157353" y="481431"/>
                  </a:moveTo>
                  <a:lnTo>
                    <a:pt x="0" y="321360"/>
                  </a:lnTo>
                  <a:lnTo>
                    <a:pt x="0" y="467817"/>
                  </a:lnTo>
                  <a:lnTo>
                    <a:pt x="157353" y="627849"/>
                  </a:lnTo>
                  <a:lnTo>
                    <a:pt x="157353" y="481431"/>
                  </a:lnTo>
                  <a:close/>
                </a:path>
                <a:path w="472440" h="628015">
                  <a:moveTo>
                    <a:pt x="314566" y="320725"/>
                  </a:moveTo>
                  <a:lnTo>
                    <a:pt x="157353" y="160642"/>
                  </a:lnTo>
                  <a:lnTo>
                    <a:pt x="157353" y="307111"/>
                  </a:lnTo>
                  <a:lnTo>
                    <a:pt x="314566" y="467182"/>
                  </a:lnTo>
                  <a:lnTo>
                    <a:pt x="314566" y="320725"/>
                  </a:lnTo>
                  <a:close/>
                </a:path>
                <a:path w="472440" h="628015">
                  <a:moveTo>
                    <a:pt x="472046" y="160007"/>
                  </a:moveTo>
                  <a:lnTo>
                    <a:pt x="314693" y="0"/>
                  </a:lnTo>
                  <a:lnTo>
                    <a:pt x="314693" y="146418"/>
                  </a:lnTo>
                  <a:lnTo>
                    <a:pt x="472046" y="306476"/>
                  </a:lnTo>
                  <a:lnTo>
                    <a:pt x="472046" y="160007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88952" y="10085546"/>
              <a:ext cx="143510" cy="147955"/>
            </a:xfrm>
            <a:custGeom>
              <a:avLst/>
              <a:gdLst/>
              <a:ahLst/>
              <a:cxnLst/>
              <a:rect l="l" t="t" r="r" b="b"/>
              <a:pathLst>
                <a:path w="143509" h="147954">
                  <a:moveTo>
                    <a:pt x="142893" y="30"/>
                  </a:moveTo>
                  <a:lnTo>
                    <a:pt x="-308" y="30"/>
                  </a:lnTo>
                  <a:lnTo>
                    <a:pt x="-308" y="147677"/>
                  </a:lnTo>
                  <a:lnTo>
                    <a:pt x="142893" y="147677"/>
                  </a:lnTo>
                  <a:lnTo>
                    <a:pt x="142893" y="3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60988" y="9764997"/>
              <a:ext cx="301625" cy="307340"/>
            </a:xfrm>
            <a:custGeom>
              <a:avLst/>
              <a:gdLst/>
              <a:ahLst/>
              <a:cxnLst/>
              <a:rect l="l" t="t" r="r" b="b"/>
              <a:pathLst>
                <a:path w="301625" h="307340">
                  <a:moveTo>
                    <a:pt x="301485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254" y="129540"/>
                  </a:lnTo>
                  <a:lnTo>
                    <a:pt x="254" y="147320"/>
                  </a:lnTo>
                  <a:lnTo>
                    <a:pt x="317" y="307340"/>
                  </a:lnTo>
                  <a:lnTo>
                    <a:pt x="144145" y="307340"/>
                  </a:lnTo>
                  <a:lnTo>
                    <a:pt x="144145" y="147320"/>
                  </a:lnTo>
                  <a:lnTo>
                    <a:pt x="301485" y="147320"/>
                  </a:lnTo>
                  <a:lnTo>
                    <a:pt x="301485" y="129540"/>
                  </a:lnTo>
                  <a:lnTo>
                    <a:pt x="3014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31980" y="10247090"/>
              <a:ext cx="143510" cy="146685"/>
            </a:xfrm>
            <a:custGeom>
              <a:avLst/>
              <a:gdLst/>
              <a:ahLst/>
              <a:cxnLst/>
              <a:rect l="l" t="t" r="r" b="b"/>
              <a:pathLst>
                <a:path w="143509" h="146684">
                  <a:moveTo>
                    <a:pt x="142897" y="26"/>
                  </a:moveTo>
                  <a:lnTo>
                    <a:pt x="-304" y="26"/>
                  </a:lnTo>
                  <a:lnTo>
                    <a:pt x="-304" y="146149"/>
                  </a:lnTo>
                  <a:lnTo>
                    <a:pt x="142897" y="146149"/>
                  </a:lnTo>
                  <a:lnTo>
                    <a:pt x="142897" y="2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2493752" y="9919465"/>
            <a:ext cx="1750060" cy="410209"/>
            <a:chOff x="12493752" y="9919465"/>
            <a:chExt cx="1750060" cy="410209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93752" y="9919465"/>
              <a:ext cx="209990" cy="95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02896" y="9919465"/>
              <a:ext cx="1631846" cy="4099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986917" y="10077963"/>
              <a:ext cx="152400" cy="93345"/>
            </a:xfrm>
            <a:custGeom>
              <a:avLst/>
              <a:gdLst/>
              <a:ahLst/>
              <a:cxnLst/>
              <a:rect l="l" t="t" r="r" b="b"/>
              <a:pathLst>
                <a:path w="152400" h="93345">
                  <a:moveTo>
                    <a:pt x="76454" y="393"/>
                  </a:moveTo>
                  <a:lnTo>
                    <a:pt x="0" y="393"/>
                  </a:lnTo>
                  <a:lnTo>
                    <a:pt x="0" y="16078"/>
                  </a:lnTo>
                  <a:lnTo>
                    <a:pt x="30099" y="16078"/>
                  </a:lnTo>
                  <a:lnTo>
                    <a:pt x="30099" y="92290"/>
                  </a:lnTo>
                  <a:lnTo>
                    <a:pt x="46355" y="92290"/>
                  </a:lnTo>
                  <a:lnTo>
                    <a:pt x="46355" y="16078"/>
                  </a:lnTo>
                  <a:lnTo>
                    <a:pt x="76454" y="16078"/>
                  </a:lnTo>
                  <a:lnTo>
                    <a:pt x="76454" y="393"/>
                  </a:lnTo>
                  <a:close/>
                </a:path>
                <a:path w="152400" h="93345">
                  <a:moveTo>
                    <a:pt x="152387" y="65620"/>
                  </a:moveTo>
                  <a:lnTo>
                    <a:pt x="136004" y="44107"/>
                  </a:lnTo>
                  <a:lnTo>
                    <a:pt x="136004" y="57035"/>
                  </a:lnTo>
                  <a:lnTo>
                    <a:pt x="136004" y="73545"/>
                  </a:lnTo>
                  <a:lnTo>
                    <a:pt x="130035" y="78168"/>
                  </a:lnTo>
                  <a:lnTo>
                    <a:pt x="114414" y="78168"/>
                  </a:lnTo>
                  <a:lnTo>
                    <a:pt x="110604" y="77774"/>
                  </a:lnTo>
                  <a:lnTo>
                    <a:pt x="108318" y="77508"/>
                  </a:lnTo>
                  <a:lnTo>
                    <a:pt x="108318" y="53073"/>
                  </a:lnTo>
                  <a:lnTo>
                    <a:pt x="130035" y="53073"/>
                  </a:lnTo>
                  <a:lnTo>
                    <a:pt x="136004" y="57035"/>
                  </a:lnTo>
                  <a:lnTo>
                    <a:pt x="136004" y="44107"/>
                  </a:lnTo>
                  <a:lnTo>
                    <a:pt x="136004" y="43840"/>
                  </a:lnTo>
                  <a:lnTo>
                    <a:pt x="141465" y="40487"/>
                  </a:lnTo>
                  <a:lnTo>
                    <a:pt x="142862" y="38963"/>
                  </a:lnTo>
                  <a:lnTo>
                    <a:pt x="145656" y="35902"/>
                  </a:lnTo>
                  <a:lnTo>
                    <a:pt x="148323" y="30060"/>
                  </a:lnTo>
                  <a:lnTo>
                    <a:pt x="149339" y="22847"/>
                  </a:lnTo>
                  <a:lnTo>
                    <a:pt x="147815" y="15176"/>
                  </a:lnTo>
                  <a:lnTo>
                    <a:pt x="147688" y="13868"/>
                  </a:lnTo>
                  <a:lnTo>
                    <a:pt x="142354" y="6616"/>
                  </a:lnTo>
                  <a:lnTo>
                    <a:pt x="133083" y="1879"/>
                  </a:lnTo>
                  <a:lnTo>
                    <a:pt x="133083" y="15176"/>
                  </a:lnTo>
                  <a:lnTo>
                    <a:pt x="133083" y="19138"/>
                  </a:lnTo>
                  <a:lnTo>
                    <a:pt x="133083" y="35128"/>
                  </a:lnTo>
                  <a:lnTo>
                    <a:pt x="126860" y="38963"/>
                  </a:lnTo>
                  <a:lnTo>
                    <a:pt x="108318" y="38963"/>
                  </a:lnTo>
                  <a:lnTo>
                    <a:pt x="108318" y="15570"/>
                  </a:lnTo>
                  <a:lnTo>
                    <a:pt x="111239" y="15303"/>
                  </a:lnTo>
                  <a:lnTo>
                    <a:pt x="114795" y="15176"/>
                  </a:lnTo>
                  <a:lnTo>
                    <a:pt x="127241" y="15176"/>
                  </a:lnTo>
                  <a:lnTo>
                    <a:pt x="133083" y="19138"/>
                  </a:lnTo>
                  <a:lnTo>
                    <a:pt x="133083" y="15176"/>
                  </a:lnTo>
                  <a:lnTo>
                    <a:pt x="132956" y="1765"/>
                  </a:lnTo>
                  <a:lnTo>
                    <a:pt x="118732" y="0"/>
                  </a:lnTo>
                  <a:lnTo>
                    <a:pt x="111366" y="63"/>
                  </a:lnTo>
                  <a:lnTo>
                    <a:pt x="97015" y="431"/>
                  </a:lnTo>
                  <a:lnTo>
                    <a:pt x="92062" y="647"/>
                  </a:lnTo>
                  <a:lnTo>
                    <a:pt x="92062" y="92684"/>
                  </a:lnTo>
                  <a:lnTo>
                    <a:pt x="97142" y="92951"/>
                  </a:lnTo>
                  <a:lnTo>
                    <a:pt x="103746" y="93167"/>
                  </a:lnTo>
                  <a:lnTo>
                    <a:pt x="110985" y="93306"/>
                  </a:lnTo>
                  <a:lnTo>
                    <a:pt x="117843" y="93345"/>
                  </a:lnTo>
                  <a:lnTo>
                    <a:pt x="131559" y="91694"/>
                  </a:lnTo>
                  <a:lnTo>
                    <a:pt x="142481" y="86614"/>
                  </a:lnTo>
                  <a:lnTo>
                    <a:pt x="149593" y="78168"/>
                  </a:lnTo>
                  <a:lnTo>
                    <a:pt x="149720" y="77978"/>
                  </a:lnTo>
                  <a:lnTo>
                    <a:pt x="152387" y="6562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49705" y="10235698"/>
              <a:ext cx="74929" cy="919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150467" y="10078052"/>
              <a:ext cx="93345" cy="92710"/>
            </a:xfrm>
            <a:custGeom>
              <a:avLst/>
              <a:gdLst/>
              <a:ahLst/>
              <a:cxnLst/>
              <a:rect l="l" t="t" r="r" b="b"/>
              <a:pathLst>
                <a:path w="93344" h="92709">
                  <a:moveTo>
                    <a:pt x="53235" y="31"/>
                  </a:moveTo>
                  <a:lnTo>
                    <a:pt x="38884" y="31"/>
                  </a:lnTo>
                  <a:lnTo>
                    <a:pt x="-357" y="92726"/>
                  </a:lnTo>
                  <a:lnTo>
                    <a:pt x="16024" y="92726"/>
                  </a:lnTo>
                  <a:lnTo>
                    <a:pt x="25803" y="69104"/>
                  </a:lnTo>
                  <a:lnTo>
                    <a:pt x="82431" y="69104"/>
                  </a:lnTo>
                  <a:lnTo>
                    <a:pt x="75967" y="53903"/>
                  </a:lnTo>
                  <a:lnTo>
                    <a:pt x="32026" y="53903"/>
                  </a:lnTo>
                  <a:lnTo>
                    <a:pt x="45615" y="21023"/>
                  </a:lnTo>
                  <a:lnTo>
                    <a:pt x="59203" y="21023"/>
                  </a:lnTo>
                  <a:lnTo>
                    <a:pt x="59203" y="14115"/>
                  </a:lnTo>
                  <a:lnTo>
                    <a:pt x="53235" y="31"/>
                  </a:lnTo>
                  <a:close/>
                </a:path>
                <a:path w="93344" h="92709">
                  <a:moveTo>
                    <a:pt x="82431" y="69104"/>
                  </a:moveTo>
                  <a:lnTo>
                    <a:pt x="65426" y="69104"/>
                  </a:lnTo>
                  <a:lnTo>
                    <a:pt x="75078" y="92726"/>
                  </a:lnTo>
                  <a:lnTo>
                    <a:pt x="92477" y="92726"/>
                  </a:lnTo>
                  <a:lnTo>
                    <a:pt x="82431" y="69104"/>
                  </a:lnTo>
                  <a:close/>
                </a:path>
                <a:path w="93344" h="92709">
                  <a:moveTo>
                    <a:pt x="59203" y="21023"/>
                  </a:moveTo>
                  <a:lnTo>
                    <a:pt x="45615" y="21023"/>
                  </a:lnTo>
                  <a:lnTo>
                    <a:pt x="59203" y="53903"/>
                  </a:lnTo>
                  <a:lnTo>
                    <a:pt x="59203" y="21023"/>
                  </a:lnTo>
                  <a:close/>
                </a:path>
                <a:path w="93344" h="92709">
                  <a:moveTo>
                    <a:pt x="59203" y="14115"/>
                  </a:moveTo>
                  <a:lnTo>
                    <a:pt x="59203" y="53903"/>
                  </a:lnTo>
                  <a:lnTo>
                    <a:pt x="75967" y="53903"/>
                  </a:lnTo>
                  <a:lnTo>
                    <a:pt x="59203" y="14115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1041380" y="9770078"/>
            <a:ext cx="325755" cy="605155"/>
            <a:chOff x="11041380" y="9770078"/>
            <a:chExt cx="325755" cy="605155"/>
          </a:xfrm>
        </p:grpSpPr>
        <p:sp>
          <p:nvSpPr>
            <p:cNvPr id="16" name="object 16"/>
            <p:cNvSpPr/>
            <p:nvPr/>
          </p:nvSpPr>
          <p:spPr>
            <a:xfrm>
              <a:off x="11134344" y="10230326"/>
              <a:ext cx="93345" cy="144780"/>
            </a:xfrm>
            <a:custGeom>
              <a:avLst/>
              <a:gdLst/>
              <a:ahLst/>
              <a:cxnLst/>
              <a:rect l="l" t="t" r="r" b="b"/>
              <a:pathLst>
                <a:path w="93345" h="144779">
                  <a:moveTo>
                    <a:pt x="46199" y="27"/>
                  </a:moveTo>
                  <a:lnTo>
                    <a:pt x="-281" y="46850"/>
                  </a:lnTo>
                  <a:lnTo>
                    <a:pt x="46199" y="144790"/>
                  </a:lnTo>
                  <a:lnTo>
                    <a:pt x="92553" y="46850"/>
                  </a:lnTo>
                  <a:lnTo>
                    <a:pt x="46199" y="27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48060" y="9963660"/>
              <a:ext cx="63724" cy="6397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041101" y="9770128"/>
              <a:ext cx="325755" cy="464820"/>
            </a:xfrm>
            <a:custGeom>
              <a:avLst/>
              <a:gdLst/>
              <a:ahLst/>
              <a:cxnLst/>
              <a:rect l="l" t="t" r="r" b="b"/>
              <a:pathLst>
                <a:path w="325754" h="464820">
                  <a:moveTo>
                    <a:pt x="278117" y="229730"/>
                  </a:moveTo>
                  <a:lnTo>
                    <a:pt x="268465" y="178676"/>
                  </a:lnTo>
                  <a:lnTo>
                    <a:pt x="244208" y="135115"/>
                  </a:lnTo>
                  <a:lnTo>
                    <a:pt x="212331" y="99682"/>
                  </a:lnTo>
                  <a:lnTo>
                    <a:pt x="210680" y="98285"/>
                  </a:lnTo>
                  <a:lnTo>
                    <a:pt x="210680" y="228206"/>
                  </a:lnTo>
                  <a:lnTo>
                    <a:pt x="206235" y="268592"/>
                  </a:lnTo>
                  <a:lnTo>
                    <a:pt x="196456" y="309727"/>
                  </a:lnTo>
                  <a:lnTo>
                    <a:pt x="186296" y="342747"/>
                  </a:lnTo>
                  <a:lnTo>
                    <a:pt x="180708" y="358622"/>
                  </a:lnTo>
                  <a:lnTo>
                    <a:pt x="139052" y="316966"/>
                  </a:lnTo>
                  <a:lnTo>
                    <a:pt x="97396" y="358622"/>
                  </a:lnTo>
                  <a:lnTo>
                    <a:pt x="91808" y="342747"/>
                  </a:lnTo>
                  <a:lnTo>
                    <a:pt x="81648" y="309727"/>
                  </a:lnTo>
                  <a:lnTo>
                    <a:pt x="71869" y="268592"/>
                  </a:lnTo>
                  <a:lnTo>
                    <a:pt x="67424" y="228206"/>
                  </a:lnTo>
                  <a:lnTo>
                    <a:pt x="77965" y="184010"/>
                  </a:lnTo>
                  <a:lnTo>
                    <a:pt x="101333" y="151244"/>
                  </a:lnTo>
                  <a:lnTo>
                    <a:pt x="125717" y="130416"/>
                  </a:lnTo>
                  <a:lnTo>
                    <a:pt x="139052" y="122034"/>
                  </a:lnTo>
                  <a:lnTo>
                    <a:pt x="152387" y="130416"/>
                  </a:lnTo>
                  <a:lnTo>
                    <a:pt x="176771" y="151244"/>
                  </a:lnTo>
                  <a:lnTo>
                    <a:pt x="200139" y="184010"/>
                  </a:lnTo>
                  <a:lnTo>
                    <a:pt x="210680" y="228206"/>
                  </a:lnTo>
                  <a:lnTo>
                    <a:pt x="210680" y="98285"/>
                  </a:lnTo>
                  <a:lnTo>
                    <a:pt x="179438" y="72758"/>
                  </a:lnTo>
                  <a:lnTo>
                    <a:pt x="152768" y="55105"/>
                  </a:lnTo>
                  <a:lnTo>
                    <a:pt x="139052" y="47485"/>
                  </a:lnTo>
                  <a:lnTo>
                    <a:pt x="125336" y="55105"/>
                  </a:lnTo>
                  <a:lnTo>
                    <a:pt x="65773" y="99682"/>
                  </a:lnTo>
                  <a:lnTo>
                    <a:pt x="33896" y="135115"/>
                  </a:lnTo>
                  <a:lnTo>
                    <a:pt x="9652" y="178676"/>
                  </a:lnTo>
                  <a:lnTo>
                    <a:pt x="0" y="229730"/>
                  </a:lnTo>
                  <a:lnTo>
                    <a:pt x="11938" y="305663"/>
                  </a:lnTo>
                  <a:lnTo>
                    <a:pt x="37960" y="381927"/>
                  </a:lnTo>
                  <a:lnTo>
                    <a:pt x="64122" y="440715"/>
                  </a:lnTo>
                  <a:lnTo>
                    <a:pt x="76060" y="464261"/>
                  </a:lnTo>
                  <a:lnTo>
                    <a:pt x="139052" y="401167"/>
                  </a:lnTo>
                  <a:lnTo>
                    <a:pt x="202044" y="464261"/>
                  </a:lnTo>
                  <a:lnTo>
                    <a:pt x="235445" y="401167"/>
                  </a:lnTo>
                  <a:lnTo>
                    <a:pt x="255765" y="358622"/>
                  </a:lnTo>
                  <a:lnTo>
                    <a:pt x="276974" y="285788"/>
                  </a:lnTo>
                  <a:lnTo>
                    <a:pt x="278117" y="229730"/>
                  </a:lnTo>
                  <a:close/>
                </a:path>
                <a:path w="325754" h="464820">
                  <a:moveTo>
                    <a:pt x="325615" y="47485"/>
                  </a:moveTo>
                  <a:lnTo>
                    <a:pt x="278117" y="0"/>
                  </a:lnTo>
                  <a:lnTo>
                    <a:pt x="230619" y="47485"/>
                  </a:lnTo>
                  <a:lnTo>
                    <a:pt x="278117" y="94983"/>
                  </a:lnTo>
                  <a:lnTo>
                    <a:pt x="325615" y="47485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052304" y="9863078"/>
            <a:ext cx="883919" cy="372110"/>
            <a:chOff x="10052304" y="9863078"/>
            <a:chExt cx="883919" cy="37211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88396" y="9863078"/>
              <a:ext cx="142979" cy="2011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16184" y="9922513"/>
              <a:ext cx="153651" cy="1462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33304" y="9925561"/>
              <a:ext cx="162799" cy="1386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52304" y="10012394"/>
              <a:ext cx="144652" cy="22217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16896" y="10091672"/>
              <a:ext cx="129278" cy="1386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64724" y="10088624"/>
              <a:ext cx="117082" cy="14627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504666" y="10091387"/>
              <a:ext cx="126364" cy="138430"/>
            </a:xfrm>
            <a:custGeom>
              <a:avLst/>
              <a:gdLst/>
              <a:ahLst/>
              <a:cxnLst/>
              <a:rect l="l" t="t" r="r" b="b"/>
              <a:pathLst>
                <a:path w="126365" h="138429">
                  <a:moveTo>
                    <a:pt x="126225" y="0"/>
                  </a:moveTo>
                  <a:lnTo>
                    <a:pt x="101587" y="0"/>
                  </a:lnTo>
                  <a:lnTo>
                    <a:pt x="101587" y="57150"/>
                  </a:lnTo>
                  <a:lnTo>
                    <a:pt x="24638" y="57150"/>
                  </a:lnTo>
                  <a:lnTo>
                    <a:pt x="2463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0010"/>
                  </a:lnTo>
                  <a:lnTo>
                    <a:pt x="0" y="138430"/>
                  </a:lnTo>
                  <a:lnTo>
                    <a:pt x="24638" y="138430"/>
                  </a:lnTo>
                  <a:lnTo>
                    <a:pt x="24638" y="80010"/>
                  </a:lnTo>
                  <a:lnTo>
                    <a:pt x="101587" y="80010"/>
                  </a:lnTo>
                  <a:lnTo>
                    <a:pt x="101587" y="138430"/>
                  </a:lnTo>
                  <a:lnTo>
                    <a:pt x="126225" y="138430"/>
                  </a:lnTo>
                  <a:lnTo>
                    <a:pt x="126225" y="80010"/>
                  </a:lnTo>
                  <a:lnTo>
                    <a:pt x="126225" y="57150"/>
                  </a:lnTo>
                  <a:lnTo>
                    <a:pt x="126225" y="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54284" y="10088624"/>
              <a:ext cx="135363" cy="1462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808208" y="10088624"/>
              <a:ext cx="127739" cy="146273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056876" y="10309599"/>
            <a:ext cx="876023" cy="837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0"/>
            <a:ext cx="20092670" cy="11308080"/>
          </a:xfrm>
          <a:custGeom>
            <a:avLst/>
            <a:gdLst/>
            <a:ahLst/>
            <a:cxnLst/>
            <a:rect l="l" t="t" r="r" b="b"/>
            <a:pathLst>
              <a:path w="20092670" h="11308080">
                <a:moveTo>
                  <a:pt x="0" y="11307919"/>
                </a:moveTo>
                <a:lnTo>
                  <a:pt x="20091907" y="11307919"/>
                </a:lnTo>
                <a:lnTo>
                  <a:pt x="20091907" y="285"/>
                </a:lnTo>
                <a:lnTo>
                  <a:pt x="0" y="285"/>
                </a:lnTo>
                <a:lnTo>
                  <a:pt x="0" y="11307919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2512790"/>
            <a:ext cx="8901430" cy="6682740"/>
          </a:xfrm>
          <a:custGeom>
            <a:avLst/>
            <a:gdLst/>
            <a:ahLst/>
            <a:cxnLst/>
            <a:rect l="l" t="t" r="r" b="b"/>
            <a:pathLst>
              <a:path w="8901430" h="6682740">
                <a:moveTo>
                  <a:pt x="8900935" y="222"/>
                </a:moveTo>
                <a:lnTo>
                  <a:pt x="518334" y="222"/>
                </a:lnTo>
                <a:lnTo>
                  <a:pt x="-15" y="1102808"/>
                </a:lnTo>
                <a:lnTo>
                  <a:pt x="-15" y="6682666"/>
                </a:lnTo>
                <a:lnTo>
                  <a:pt x="8382534" y="6682666"/>
                </a:lnTo>
                <a:lnTo>
                  <a:pt x="8900935" y="5580080"/>
                </a:lnTo>
                <a:lnTo>
                  <a:pt x="8900935" y="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0743" y="3321092"/>
            <a:ext cx="6341110" cy="930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78130">
              <a:lnSpc>
                <a:spcPct val="100000"/>
              </a:lnSpc>
              <a:spcBef>
                <a:spcPts val="105"/>
              </a:spcBef>
            </a:pPr>
            <a:r>
              <a:rPr sz="1950" b="1" spc="-10" dirty="0">
                <a:latin typeface="Calibri"/>
                <a:cs typeface="Calibri"/>
              </a:rPr>
              <a:t>КОМПЛЕКСНАЯ </a:t>
            </a:r>
            <a:r>
              <a:rPr sz="1950" b="1" spc="-40" dirty="0">
                <a:latin typeface="Calibri"/>
                <a:cs typeface="Calibri"/>
              </a:rPr>
              <a:t>УСЛУГА </a:t>
            </a:r>
            <a:r>
              <a:rPr sz="1950" b="1" dirty="0">
                <a:latin typeface="Calibri"/>
                <a:cs typeface="Calibri"/>
              </a:rPr>
              <a:t>ПО </a:t>
            </a:r>
            <a:r>
              <a:rPr sz="1950" b="1" spc="-5" dirty="0">
                <a:latin typeface="Calibri"/>
                <a:cs typeface="Calibri"/>
              </a:rPr>
              <a:t>ОБУЧЕНИЮ </a:t>
            </a:r>
            <a:r>
              <a:rPr sz="1950" b="1" spc="-15" dirty="0">
                <a:latin typeface="Calibri"/>
                <a:cs typeface="Calibri"/>
              </a:rPr>
              <a:t>ИНСТРУМЕНТАМ </a:t>
            </a:r>
            <a:r>
              <a:rPr sz="1950" b="1" spc="-430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ПРОДВИЖЕНИЯ</a:t>
            </a:r>
            <a:r>
              <a:rPr sz="1950" b="1" spc="-5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В</a:t>
            </a:r>
            <a:r>
              <a:rPr sz="1950" b="1" spc="-15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РОССИЙСКИХ </a:t>
            </a:r>
            <a:r>
              <a:rPr sz="1950" b="1" dirty="0">
                <a:latin typeface="Calibri"/>
                <a:cs typeface="Calibri"/>
              </a:rPr>
              <a:t>СОЦИАЛЬНЫХ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СЕТЯХ</a:t>
            </a:r>
            <a:endParaRPr sz="1950">
              <a:latin typeface="Calibri"/>
              <a:cs typeface="Calibri"/>
            </a:endParaRPr>
          </a:p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sz="1950" b="1" dirty="0">
                <a:latin typeface="Calibri"/>
                <a:cs typeface="Calibri"/>
              </a:rPr>
              <a:t>И </a:t>
            </a:r>
            <a:r>
              <a:rPr sz="1950" b="1" spc="-15" dirty="0">
                <a:latin typeface="Calibri"/>
                <a:cs typeface="Calibri"/>
              </a:rPr>
              <a:t>МЕССЕНДЖЕРАХ</a:t>
            </a:r>
            <a:r>
              <a:rPr sz="1950" b="1" spc="-40" dirty="0">
                <a:latin typeface="Calibri"/>
                <a:cs typeface="Calibri"/>
              </a:rPr>
              <a:t> </a:t>
            </a:r>
            <a:r>
              <a:rPr sz="1950" b="1" spc="5" dirty="0">
                <a:latin typeface="Calibri"/>
                <a:cs typeface="Calibri"/>
              </a:rPr>
              <a:t>ДЛЯ</a:t>
            </a:r>
            <a:r>
              <a:rPr sz="1950" b="1" spc="-25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СМСП </a:t>
            </a:r>
            <a:r>
              <a:rPr sz="1950" b="1" dirty="0">
                <a:latin typeface="Calibri"/>
                <a:cs typeface="Calibri"/>
              </a:rPr>
              <a:t>И</a:t>
            </a:r>
            <a:r>
              <a:rPr sz="1950" b="1" spc="5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САМОЗАНЯТЫХ</a:t>
            </a:r>
            <a:r>
              <a:rPr sz="1950" b="1" spc="-4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805" y="3267754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11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0743" y="4819782"/>
            <a:ext cx="6549390" cy="34391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онлайн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мастер-классы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по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следующим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модулям: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1. 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Подготовка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кампании</a:t>
            </a:r>
            <a:endParaRPr sz="1950">
              <a:latin typeface="Calibri"/>
              <a:cs typeface="Calibri"/>
            </a:endParaRPr>
          </a:p>
          <a:p>
            <a:pPr marL="12700" marR="939165">
              <a:lnSpc>
                <a:spcPts val="2470"/>
              </a:lnSpc>
              <a:spcBef>
                <a:spcPts val="95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2.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Работа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контентом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социальных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сетей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3.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Продвижение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«ВКонтакте»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4.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Таргетированная</a:t>
            </a:r>
            <a:r>
              <a:rPr sz="19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реклама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«ВКонтакте»</a:t>
            </a:r>
            <a:endParaRPr sz="1950">
              <a:latin typeface="Calibri"/>
              <a:cs typeface="Calibri"/>
            </a:endParaRPr>
          </a:p>
          <a:p>
            <a:pPr marL="12700" marR="103505">
              <a:lnSpc>
                <a:spcPct val="105100"/>
              </a:lnSpc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5.Принципы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алгоритмы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создания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ярких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креативов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6.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Продвижение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«Телеграм»</a:t>
            </a:r>
            <a:endParaRPr sz="1950">
              <a:latin typeface="Calibri"/>
              <a:cs typeface="Calibri"/>
            </a:endParaRPr>
          </a:p>
          <a:p>
            <a:pPr marL="12700" marR="1043940">
              <a:lnSpc>
                <a:spcPct val="105100"/>
              </a:lnSpc>
              <a:spcBef>
                <a:spcPts val="15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7.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Продвижение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других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социальных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сетях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8.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Рекламная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система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MyTarget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Модуль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9.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Аналитика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реализация</a:t>
            </a:r>
            <a:r>
              <a:rPr sz="195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кампании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52304" y="2512790"/>
            <a:ext cx="8900160" cy="6837045"/>
          </a:xfrm>
          <a:custGeom>
            <a:avLst/>
            <a:gdLst/>
            <a:ahLst/>
            <a:cxnLst/>
            <a:rect l="l" t="t" r="r" b="b"/>
            <a:pathLst>
              <a:path w="8900160" h="6837045">
                <a:moveTo>
                  <a:pt x="8899173" y="222"/>
                </a:moveTo>
                <a:lnTo>
                  <a:pt x="518019" y="222"/>
                </a:lnTo>
                <a:lnTo>
                  <a:pt x="-254" y="1128207"/>
                </a:lnTo>
                <a:lnTo>
                  <a:pt x="-254" y="6836586"/>
                </a:lnTo>
                <a:lnTo>
                  <a:pt x="8380899" y="6836586"/>
                </a:lnTo>
                <a:lnTo>
                  <a:pt x="8899173" y="5708601"/>
                </a:lnTo>
                <a:lnTo>
                  <a:pt x="8899173" y="222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42838" y="3267754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1</a:t>
            </a:r>
            <a:r>
              <a:rPr sz="4950" b="1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56239" y="3502824"/>
            <a:ext cx="6154420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ПОВЫШЕНИЕ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КВАЛИФИКАЦИИ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 СОТРУДНИКОВ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СУБЪЕКТА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МСП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РАБОТЕ</a:t>
            </a:r>
            <a:r>
              <a:rPr sz="1950" b="1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НА МАРКЕТПЛЕЙСАХ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01.05.22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8896" y="4709802"/>
            <a:ext cx="7570470" cy="182498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повышение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квалификации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одного сотрудника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субъекта МСП по работе на маркетплейсах таких,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как: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Wildberries, 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OZON,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AliExpress Russia,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Яндекс.Маркет,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Lamoda,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СберМегаМаркет на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безвозмездной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основе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получением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удостоверения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дополнительного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образования по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итогам прохождения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программы "Развитие навыков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аккаунт-менеджера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при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работе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маркетплейсами"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609819" y="8786702"/>
            <a:ext cx="2494915" cy="2493645"/>
          </a:xfrm>
          <a:custGeom>
            <a:avLst/>
            <a:gdLst/>
            <a:ahLst/>
            <a:cxnLst/>
            <a:rect l="l" t="t" r="r" b="b"/>
            <a:pathLst>
              <a:path w="2494915" h="2493645">
                <a:moveTo>
                  <a:pt x="2494279" y="63"/>
                </a:moveTo>
                <a:lnTo>
                  <a:pt x="-445" y="2493278"/>
                </a:lnTo>
                <a:lnTo>
                  <a:pt x="2494279" y="2493278"/>
                </a:lnTo>
                <a:lnTo>
                  <a:pt x="2494279" y="63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2517775" cy="2519045"/>
          </a:xfrm>
          <a:custGeom>
            <a:avLst/>
            <a:gdLst/>
            <a:ahLst/>
            <a:cxnLst/>
            <a:rect l="l" t="t" r="r" b="b"/>
            <a:pathLst>
              <a:path w="2517775" h="2519045">
                <a:moveTo>
                  <a:pt x="2517203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7203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69912" y="1242155"/>
            <a:ext cx="1337310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0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14" name="object 14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526" y="209"/>
                </a:moveTo>
                <a:lnTo>
                  <a:pt x="518258" y="209"/>
                </a:lnTo>
                <a:lnTo>
                  <a:pt x="-15" y="518736"/>
                </a:lnTo>
                <a:lnTo>
                  <a:pt x="-15" y="3142490"/>
                </a:lnTo>
                <a:lnTo>
                  <a:pt x="5240252" y="3142490"/>
                </a:lnTo>
                <a:lnTo>
                  <a:pt x="5758526" y="2624089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8572" y="2906956"/>
            <a:ext cx="4398010" cy="1967864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972819" marR="30480" indent="-935355" algn="just">
              <a:lnSpc>
                <a:spcPct val="88200"/>
              </a:lnSpc>
              <a:spcBef>
                <a:spcPts val="860"/>
              </a:spcBef>
            </a:pPr>
            <a:r>
              <a:rPr sz="8025" b="1" spc="-7" baseline="-24402" dirty="0">
                <a:solidFill>
                  <a:srgbClr val="E84E22"/>
                </a:solidFill>
                <a:latin typeface="Calibri"/>
                <a:cs typeface="Calibri"/>
              </a:rPr>
              <a:t>1</a:t>
            </a:r>
            <a:r>
              <a:rPr sz="8025" b="1" baseline="-24402" dirty="0">
                <a:solidFill>
                  <a:srgbClr val="E84E22"/>
                </a:solidFill>
                <a:latin typeface="Calibri"/>
                <a:cs typeface="Calibri"/>
              </a:rPr>
              <a:t>3 </a:t>
            </a:r>
            <a:r>
              <a:rPr sz="8025" b="1" spc="-727" baseline="-24402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9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9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ЛЕ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19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НО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О  </a:t>
            </a:r>
            <a:r>
              <a:rPr sz="1950" b="1" spc="-9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ОС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ВИС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18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  </a:t>
            </a:r>
            <a:r>
              <a:rPr sz="1950" b="1" spc="-1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5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НО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1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ПФ</a:t>
            </a:r>
            <a:r>
              <a:rPr sz="1950" b="1" spc="-229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endParaRPr sz="1950">
              <a:latin typeface="Calibri"/>
              <a:cs typeface="Calibri"/>
            </a:endParaRPr>
          </a:p>
          <a:p>
            <a:pPr marL="1019810" marR="372110" indent="-47625">
              <a:lnSpc>
                <a:spcPts val="2460"/>
              </a:lnSpc>
              <a:spcBef>
                <a:spcPts val="5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90" dirty="0">
                <a:solidFill>
                  <a:srgbClr val="1D1D1B"/>
                </a:solidFill>
                <a:latin typeface="Calibri"/>
                <a:cs typeface="Calibri"/>
              </a:rPr>
              <a:t>ТА</a:t>
            </a:r>
            <a:r>
              <a:rPr sz="1950" b="1" spc="-20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1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Д 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01.04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1446" y="4927094"/>
            <a:ext cx="4478020" cy="624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Предоставление</a:t>
            </a:r>
            <a:r>
              <a:rPr sz="195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бесплатного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доступа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сервису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сдачи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отчетности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один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год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11340" y="3035522"/>
            <a:ext cx="5748655" cy="3142615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12012" y="3151044"/>
            <a:ext cx="3920490" cy="1524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БЕСПЛАТНОЕ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ВЕДЕНИЕ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</a:pP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БУХГАЛТЕРИИ/ ПРЕДОСТАВЛЕНИЕ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ПИСЬМЕННЫХ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ЮРИДИЧЕСКИХ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ИЛИ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НАЛОГОВЫХ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КОНСУЛЬТАЦИЙ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20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БИЗНЕСА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01.01.22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4485" y="3175681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14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2864" y="4740231"/>
            <a:ext cx="5396865" cy="1224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Аутсорсинг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бухгалтерского, налогового, кадрового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учета, расчета заработной платы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течение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6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календарных месяцев, письменные юридические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налоговые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консультации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для бизнеса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19326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209" y="209"/>
                </a:moveTo>
                <a:lnTo>
                  <a:pt x="517940" y="209"/>
                </a:lnTo>
                <a:lnTo>
                  <a:pt x="-333" y="518736"/>
                </a:lnTo>
                <a:lnTo>
                  <a:pt x="-333" y="3142490"/>
                </a:lnTo>
                <a:lnTo>
                  <a:pt x="5239935" y="3142490"/>
                </a:lnTo>
                <a:lnTo>
                  <a:pt x="5758209" y="2624089"/>
                </a:lnTo>
                <a:lnTo>
                  <a:pt x="5758209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654159" y="3324471"/>
            <a:ext cx="3276600" cy="93726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35"/>
              </a:spcBef>
            </a:pP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ФИНАНСИРОВАНИЕ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СЕРТИФИКАЦИИ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ПРОДУКЦИИ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01.02.22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04222" y="3347889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15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04222" y="4401962"/>
            <a:ext cx="4986655" cy="12242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финансирование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оформления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разрешительной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документации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–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сертификата/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свидетельства</a:t>
            </a:r>
            <a:r>
              <a:rPr sz="19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количестве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не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более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3-х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документов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1 субъекта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МСП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19004" y="6700742"/>
            <a:ext cx="5748655" cy="3141345"/>
          </a:xfrm>
          <a:custGeom>
            <a:avLst/>
            <a:gdLst/>
            <a:ahLst/>
            <a:cxnLst/>
            <a:rect l="l" t="t" r="r" b="b"/>
            <a:pathLst>
              <a:path w="5748655" h="3141345">
                <a:moveTo>
                  <a:pt x="5747867" y="116"/>
                </a:moveTo>
                <a:lnTo>
                  <a:pt x="518013" y="116"/>
                </a:lnTo>
                <a:lnTo>
                  <a:pt x="-260" y="518390"/>
                </a:lnTo>
                <a:lnTo>
                  <a:pt x="-260" y="3140874"/>
                </a:lnTo>
                <a:lnTo>
                  <a:pt x="5229594" y="3140874"/>
                </a:lnTo>
                <a:lnTo>
                  <a:pt x="5747867" y="2622727"/>
                </a:lnTo>
                <a:lnTo>
                  <a:pt x="5747867" y="116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830285" y="6985076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17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17238" y="7940601"/>
            <a:ext cx="5450205" cy="15246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Разработка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бизнес-плана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предприятий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под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ключ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для субъектов МСП 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описание сути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содержания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инвестиционного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проекта, процесса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его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реализации,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необходимое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оборудование,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организационную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структуру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бизнеса,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35552" y="6700742"/>
            <a:ext cx="5749925" cy="3141345"/>
          </a:xfrm>
          <a:custGeom>
            <a:avLst/>
            <a:gdLst/>
            <a:ahLst/>
            <a:cxnLst/>
            <a:rect l="l" t="t" r="r" b="b"/>
            <a:pathLst>
              <a:path w="5749925" h="3141345">
                <a:moveTo>
                  <a:pt x="5749550" y="116"/>
                </a:moveTo>
                <a:lnTo>
                  <a:pt x="518298" y="116"/>
                </a:lnTo>
                <a:lnTo>
                  <a:pt x="-101" y="518390"/>
                </a:lnTo>
                <a:lnTo>
                  <a:pt x="-101" y="3140874"/>
                </a:lnTo>
                <a:lnTo>
                  <a:pt x="5231149" y="3140874"/>
                </a:lnTo>
                <a:lnTo>
                  <a:pt x="5749550" y="2622727"/>
                </a:lnTo>
                <a:lnTo>
                  <a:pt x="5749550" y="116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72646" y="6862143"/>
            <a:ext cx="715010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16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62901" y="8119793"/>
            <a:ext cx="5268595" cy="15246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Реклама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продукции 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услуг субъекта МСП по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1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пакетному предложению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выбор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(ведение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социальных сетей, создание сайтов,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фирменного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стиля, размещение информации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региональных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СМИ)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623798" y="6892623"/>
            <a:ext cx="3890010" cy="12369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КА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Г 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ЦИИ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/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Г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СМС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1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АНЯ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endParaRPr sz="1950">
              <a:latin typeface="Calibri"/>
              <a:cs typeface="Calibri"/>
            </a:endParaRPr>
          </a:p>
          <a:p>
            <a:pPr marL="59690">
              <a:lnSpc>
                <a:spcPct val="100000"/>
              </a:lnSpc>
              <a:spcBef>
                <a:spcPts val="120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15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05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86698" y="6983807"/>
            <a:ext cx="340360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1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 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-П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269912" y="1242155"/>
            <a:ext cx="1337310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0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526" y="209"/>
                </a:moveTo>
                <a:lnTo>
                  <a:pt x="518258" y="209"/>
                </a:lnTo>
                <a:lnTo>
                  <a:pt x="-15" y="518736"/>
                </a:lnTo>
                <a:lnTo>
                  <a:pt x="-15" y="3142490"/>
                </a:lnTo>
                <a:lnTo>
                  <a:pt x="5240252" y="3142490"/>
                </a:lnTo>
                <a:lnTo>
                  <a:pt x="5758526" y="2624089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28719" y="3338237"/>
            <a:ext cx="3719829" cy="1236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ОБРАЗОВАНИЕ.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АП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ИС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Ь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8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ЧАЮ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ЩИ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,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ОВ</a:t>
            </a:r>
            <a:r>
              <a:rPr sz="1950" b="1" spc="-12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 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НТР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17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"М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"</a:t>
            </a:r>
            <a:r>
              <a:rPr sz="1950" b="1" spc="-1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01.01.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3972" y="3202604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18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526" y="4596394"/>
            <a:ext cx="5024755" cy="923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20" dirty="0">
                <a:latin typeface="Calibri"/>
                <a:cs typeface="Calibri"/>
              </a:rPr>
              <a:t>Услуга </a:t>
            </a:r>
            <a:r>
              <a:rPr sz="1950" spc="-5" dirty="0">
                <a:latin typeface="Calibri"/>
                <a:cs typeface="Calibri"/>
              </a:rPr>
              <a:t>включает </a:t>
            </a:r>
            <a:r>
              <a:rPr sz="1950" dirty="0">
                <a:latin typeface="Calibri"/>
                <a:cs typeface="Calibri"/>
              </a:rPr>
              <a:t>в себя запись на </a:t>
            </a:r>
            <a:r>
              <a:rPr sz="1950" spc="-10" dirty="0">
                <a:latin typeface="Calibri"/>
                <a:cs typeface="Calibri"/>
              </a:rPr>
              <a:t>офлайн </a:t>
            </a:r>
            <a:r>
              <a:rPr sz="1950" dirty="0">
                <a:latin typeface="Calibri"/>
                <a:cs typeface="Calibri"/>
              </a:rPr>
              <a:t>и 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онлайн </a:t>
            </a:r>
            <a:r>
              <a:rPr sz="1950" dirty="0">
                <a:latin typeface="Calibri"/>
                <a:cs typeface="Calibri"/>
              </a:rPr>
              <a:t>обучающие </a:t>
            </a:r>
            <a:r>
              <a:rPr sz="1950" spc="-5" dirty="0">
                <a:latin typeface="Calibri"/>
                <a:cs typeface="Calibri"/>
              </a:rPr>
              <a:t>мероприятия, </a:t>
            </a:r>
            <a:r>
              <a:rPr sz="1950" spc="-10" dirty="0">
                <a:latin typeface="Calibri"/>
                <a:cs typeface="Calibri"/>
              </a:rPr>
              <a:t>проводимые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центром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"Мой</a:t>
            </a:r>
            <a:r>
              <a:rPr sz="1950" spc="-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бизнес"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в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2022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25" dirty="0">
                <a:latin typeface="Calibri"/>
                <a:cs typeface="Calibri"/>
              </a:rPr>
              <a:t>году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11340" y="3035522"/>
            <a:ext cx="5748655" cy="3142615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35560" y="3403386"/>
            <a:ext cx="3750945" cy="923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ФИНАНСИРОВАНИЕ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УСЛУГИ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ПО </a:t>
            </a:r>
            <a:r>
              <a:rPr sz="1950" b="1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ИСКУССТВЕННОМУ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ОСЕМЕНЕНИЮ </a:t>
            </a:r>
            <a:r>
              <a:rPr sz="1950" b="1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КОРОВ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 01.02.22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55599" y="3277787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19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2864" y="4556771"/>
            <a:ext cx="5396865" cy="1224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99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финансирование услуги по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искусственному осеменению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коров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 основании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трех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коммерческих предложений от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организаций,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оказывающих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данные</a:t>
            </a:r>
            <a:r>
              <a:rPr sz="195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услуги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19326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209" y="209"/>
                </a:moveTo>
                <a:lnTo>
                  <a:pt x="517940" y="209"/>
                </a:lnTo>
                <a:lnTo>
                  <a:pt x="-333" y="518736"/>
                </a:lnTo>
                <a:lnTo>
                  <a:pt x="-333" y="3142490"/>
                </a:lnTo>
                <a:lnTo>
                  <a:pt x="5239935" y="3142490"/>
                </a:lnTo>
                <a:lnTo>
                  <a:pt x="5758209" y="2624089"/>
                </a:lnTo>
                <a:lnTo>
                  <a:pt x="5758209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739881" y="3078529"/>
            <a:ext cx="3639185" cy="1837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ПРЕДОСТАВЛНИЕ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БЕСПЛАТНОГО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ДОСТУПА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СЕРВИСУ ДЛЯ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ПЕРЕДАЧИ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ДАННЫХ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СИСТЕМУ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ЧЕСТНЫЙ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 ЗНАК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ПРИ </a:t>
            </a: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РАБОТЕ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С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 МАРКИРОВАННОЙ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ПРОДУКЦИЕЙ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748672" y="3081830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spc="-5" dirty="0">
                <a:solidFill>
                  <a:srgbClr val="E84E22"/>
                </a:solidFill>
              </a:rPr>
              <a:t>20</a:t>
            </a:r>
            <a:endParaRPr sz="5350"/>
          </a:p>
        </p:txBody>
      </p:sp>
      <p:sp>
        <p:nvSpPr>
          <p:cNvPr id="13" name="object 13"/>
          <p:cNvSpPr txBox="1"/>
          <p:nvPr/>
        </p:nvSpPr>
        <p:spPr>
          <a:xfrm>
            <a:off x="13436894" y="4874009"/>
            <a:ext cx="5385435" cy="11322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8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800" spc="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8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сервис</a:t>
            </a:r>
            <a:r>
              <a:rPr sz="180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передачи</a:t>
            </a:r>
            <a:r>
              <a:rPr sz="1800" spc="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данных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оператору</a:t>
            </a:r>
            <a:r>
              <a:rPr sz="1800" spc="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системы</a:t>
            </a:r>
            <a:r>
              <a:rPr sz="1800" spc="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маркировки</a:t>
            </a:r>
            <a:r>
              <a:rPr sz="1800" spc="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Честный</a:t>
            </a:r>
            <a:r>
              <a:rPr sz="1800" spc="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ЗНАК</a:t>
            </a:r>
            <a:r>
              <a:rPr sz="18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пакет </a:t>
            </a:r>
            <a:r>
              <a:rPr sz="1800" spc="-3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D1D1B"/>
                </a:solidFill>
                <a:latin typeface="Calibri"/>
                <a:cs typeface="Calibri"/>
              </a:rPr>
              <a:t>исходящих</a:t>
            </a:r>
            <a:r>
              <a:rPr sz="180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документов</a:t>
            </a:r>
            <a:r>
              <a:rPr sz="1800" spc="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количестве</a:t>
            </a:r>
            <a:r>
              <a:rPr sz="1800" spc="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до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600</a:t>
            </a:r>
            <a:r>
              <a:rPr sz="18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штук</a:t>
            </a:r>
            <a:r>
              <a:rPr sz="18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для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взаимодействия</a:t>
            </a:r>
            <a:r>
              <a:rPr sz="1800" spc="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контрагентами</a:t>
            </a:r>
            <a:r>
              <a:rPr sz="1800" spc="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D1D1B"/>
                </a:solidFill>
                <a:latin typeface="Calibri"/>
                <a:cs typeface="Calibri"/>
              </a:rPr>
              <a:t>ЭДО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52843" y="6609302"/>
            <a:ext cx="5749925" cy="3142615"/>
          </a:xfrm>
          <a:custGeom>
            <a:avLst/>
            <a:gdLst/>
            <a:ahLst/>
            <a:cxnLst/>
            <a:rect l="l" t="t" r="r" b="b"/>
            <a:pathLst>
              <a:path w="5749925" h="3142615">
                <a:moveTo>
                  <a:pt x="5749482" y="118"/>
                </a:moveTo>
                <a:lnTo>
                  <a:pt x="518230" y="118"/>
                </a:lnTo>
                <a:lnTo>
                  <a:pt x="-170" y="518646"/>
                </a:lnTo>
                <a:lnTo>
                  <a:pt x="-170" y="3142400"/>
                </a:lnTo>
                <a:lnTo>
                  <a:pt x="5231081" y="3142400"/>
                </a:lnTo>
                <a:lnTo>
                  <a:pt x="5749482" y="2623999"/>
                </a:lnTo>
                <a:lnTo>
                  <a:pt x="5749482" y="118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51803" y="7849417"/>
            <a:ext cx="5222240" cy="15246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обучение по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ведению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бизнеса (антикризисный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менеджмент,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продажи,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управление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командой,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масштабирование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инвестиции, UNIT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экономика) и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аудиту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бизнес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процессов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компании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3963" y="6542246"/>
            <a:ext cx="5748655" cy="3141345"/>
          </a:xfrm>
          <a:custGeom>
            <a:avLst/>
            <a:gdLst/>
            <a:ahLst/>
            <a:cxnLst/>
            <a:rect l="l" t="t" r="r" b="b"/>
            <a:pathLst>
              <a:path w="5748655" h="3141345">
                <a:moveTo>
                  <a:pt x="5748116" y="120"/>
                </a:moveTo>
                <a:lnTo>
                  <a:pt x="518211" y="120"/>
                </a:lnTo>
                <a:lnTo>
                  <a:pt x="-11" y="518394"/>
                </a:lnTo>
                <a:lnTo>
                  <a:pt x="-11" y="3140878"/>
                </a:lnTo>
                <a:lnTo>
                  <a:pt x="5229842" y="3140878"/>
                </a:lnTo>
                <a:lnTo>
                  <a:pt x="5748116" y="2622731"/>
                </a:lnTo>
                <a:lnTo>
                  <a:pt x="5748116" y="120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29689" y="6601546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21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954734" y="6554050"/>
            <a:ext cx="3888104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ФИНАСИРОВАНИЕ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РАБОЧЕГО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85" dirty="0">
                <a:solidFill>
                  <a:srgbClr val="1D1D1B"/>
                </a:solidFill>
                <a:latin typeface="Calibri"/>
                <a:cs typeface="Calibri"/>
              </a:rPr>
              <a:t>МЕСТА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54734" y="6854270"/>
            <a:ext cx="4022725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-11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ОВО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РК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Ь</a:t>
            </a:r>
            <a:r>
              <a:rPr sz="1950" b="1" spc="-13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spc="-1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ОВИ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Х 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АН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8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ЖДА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0383" y="7466903"/>
            <a:ext cx="5212080" cy="2056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83970">
              <a:lnSpc>
                <a:spcPts val="2080"/>
              </a:lnSpc>
              <a:spcBef>
                <a:spcPts val="105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01.01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ts val="2080"/>
              </a:lnSpc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финансирование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аренды</a:t>
            </a:r>
            <a:endParaRPr sz="1950">
              <a:latin typeface="Calibri"/>
              <a:cs typeface="Calibri"/>
            </a:endParaRPr>
          </a:p>
          <a:p>
            <a:pPr marL="12700" marR="306070">
              <a:lnSpc>
                <a:spcPct val="101000"/>
              </a:lnSpc>
            </a:pP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рабочего места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коворкинге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срок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 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3-х 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месяцев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суммой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не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более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36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тыс.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рублей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1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начинающего самозанятого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гражданина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(зарегистрированного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2021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году/начавшего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вести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деятельность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2022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году)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11638" y="6605229"/>
            <a:ext cx="3822700" cy="1067435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005205" marR="30480" indent="-967740">
              <a:lnSpc>
                <a:spcPct val="81500"/>
              </a:lnSpc>
              <a:spcBef>
                <a:spcPts val="1290"/>
              </a:spcBef>
              <a:tabLst>
                <a:tab pos="1005205" algn="l"/>
              </a:tabLst>
            </a:pPr>
            <a:r>
              <a:rPr sz="8025" b="1" spc="-7" baseline="-24922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r>
              <a:rPr sz="8025" b="1" baseline="-24922" dirty="0">
                <a:solidFill>
                  <a:srgbClr val="E84E22"/>
                </a:solidFill>
                <a:latin typeface="Calibri"/>
                <a:cs typeface="Calibri"/>
              </a:rPr>
              <a:t>2	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225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10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21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У 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01.06.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098780" y="6583394"/>
            <a:ext cx="5749925" cy="3141345"/>
          </a:xfrm>
          <a:custGeom>
            <a:avLst/>
            <a:gdLst/>
            <a:ahLst/>
            <a:cxnLst/>
            <a:rect l="l" t="t" r="r" b="b"/>
            <a:pathLst>
              <a:path w="5749925" h="3141345">
                <a:moveTo>
                  <a:pt x="5749321" y="119"/>
                </a:moveTo>
                <a:lnTo>
                  <a:pt x="518069" y="119"/>
                </a:lnTo>
                <a:lnTo>
                  <a:pt x="-331" y="518393"/>
                </a:lnTo>
                <a:lnTo>
                  <a:pt x="-331" y="3140877"/>
                </a:lnTo>
                <a:lnTo>
                  <a:pt x="5230920" y="3140877"/>
                </a:lnTo>
                <a:lnTo>
                  <a:pt x="5749321" y="2622730"/>
                </a:lnTo>
                <a:lnTo>
                  <a:pt x="5749321" y="119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612404" y="6868570"/>
            <a:ext cx="714375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23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271417" y="8060994"/>
            <a:ext cx="5352415" cy="1224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обучение самозанятых работе на </a:t>
            </a:r>
            <a:r>
              <a:rPr sz="1950" spc="-434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маркетплейсах таких,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как: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Wildberries,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OZON,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AliExpress Russia,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Яндекс.Маркет,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Lamoda, 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СберМегаМаркет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523733" y="6723464"/>
            <a:ext cx="3482975" cy="93662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30"/>
              </a:spcBef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8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Ч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b="1" spc="-10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  МАРКЕТПЛЕЙСАХ</a:t>
            </a:r>
            <a:r>
              <a:rPr sz="19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САМОЗАНЯТЫХ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01.05.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69912" y="1242155"/>
            <a:ext cx="1337310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5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5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5" dirty="0">
                <a:solidFill>
                  <a:srgbClr val="FFFFFF"/>
                </a:solidFill>
                <a:latin typeface="Calibri"/>
                <a:cs typeface="Calibri"/>
              </a:rPr>
              <a:t>СМСП</a:t>
            </a:r>
            <a:r>
              <a:rPr sz="495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495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САМОЗАНЯТЫХ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25422" y="10024110"/>
            <a:ext cx="222758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15">
              <a:lnSpc>
                <a:spcPct val="101000"/>
              </a:lnSpc>
              <a:spcBef>
                <a:spcPts val="80"/>
              </a:spcBef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400" y="2636234"/>
            <a:ext cx="6089650" cy="8275320"/>
          </a:xfrm>
          <a:custGeom>
            <a:avLst/>
            <a:gdLst/>
            <a:ahLst/>
            <a:cxnLst/>
            <a:rect l="l" t="t" r="r" b="b"/>
            <a:pathLst>
              <a:path w="6089650" h="8275320">
                <a:moveTo>
                  <a:pt x="6089151" y="219"/>
                </a:moveTo>
                <a:lnTo>
                  <a:pt x="547900" y="219"/>
                </a:lnTo>
                <a:lnTo>
                  <a:pt x="-90" y="1365561"/>
                </a:lnTo>
                <a:lnTo>
                  <a:pt x="-90" y="8275114"/>
                </a:lnTo>
                <a:lnTo>
                  <a:pt x="5541160" y="8275114"/>
                </a:lnTo>
                <a:lnTo>
                  <a:pt x="6089151" y="6909733"/>
                </a:lnTo>
                <a:lnTo>
                  <a:pt x="6089151" y="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05598" y="2990139"/>
            <a:ext cx="3855085" cy="936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АЯ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950" b="1" spc="-1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ЦИ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АЛ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ЬНЫ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19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ДП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01.03.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0488" y="2778639"/>
            <a:ext cx="715010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4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1893" y="4112410"/>
            <a:ext cx="5149215" cy="6193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2C2C2D"/>
                </a:solidFill>
                <a:latin typeface="Calibri"/>
                <a:cs typeface="Calibri"/>
              </a:rPr>
              <a:t>Консультация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по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вопросу</a:t>
            </a:r>
            <a:r>
              <a:rPr sz="1600" spc="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признания социальным</a:t>
            </a:r>
            <a:endParaRPr sz="1600">
              <a:latin typeface="Calibri"/>
              <a:cs typeface="Calibri"/>
            </a:endParaRPr>
          </a:p>
          <a:p>
            <a:pPr marL="12700" marR="659765" algn="just">
              <a:lnSpc>
                <a:spcPct val="100899"/>
              </a:lnSpc>
              <a:spcBef>
                <a:spcPts val="5"/>
              </a:spcBef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предприятием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прием заявления для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включения в </a:t>
            </a:r>
            <a:r>
              <a:rPr sz="1600" spc="-3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перечень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социальных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предприятий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по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следующим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категориям:</a:t>
            </a:r>
            <a:endParaRPr sz="1600">
              <a:latin typeface="Calibri"/>
              <a:cs typeface="Calibri"/>
            </a:endParaRPr>
          </a:p>
          <a:p>
            <a:pPr marL="224154" indent="-212090" algn="just">
              <a:lnSpc>
                <a:spcPct val="100000"/>
              </a:lnSpc>
              <a:spcBef>
                <a:spcPts val="120"/>
              </a:spcBef>
              <a:buAutoNum type="arabicParenR"/>
              <a:tabLst>
                <a:tab pos="224790" algn="l"/>
              </a:tabLst>
            </a:pP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СМСП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обеспечивает</a:t>
            </a:r>
            <a:r>
              <a:rPr sz="1600" spc="4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занятость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таких</a:t>
            </a:r>
            <a:r>
              <a:rPr sz="1600" spc="-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граждан,</a:t>
            </a:r>
            <a:r>
              <a:rPr sz="1600" spc="-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как</a:t>
            </a:r>
            <a:endParaRPr sz="1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5"/>
              </a:spcBef>
            </a:pP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инвалиды,</a:t>
            </a:r>
            <a:r>
              <a:rPr sz="1600" spc="-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лица,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освобождённые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из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мест</a:t>
            </a:r>
            <a:r>
              <a:rPr sz="1600" spc="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лишения</a:t>
            </a:r>
            <a:endParaRPr sz="1600">
              <a:latin typeface="Calibri"/>
              <a:cs typeface="Calibri"/>
            </a:endParaRPr>
          </a:p>
          <a:p>
            <a:pPr marL="12700" marR="238760">
              <a:lnSpc>
                <a:spcPct val="101200"/>
              </a:lnSpc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свободы,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беженцы,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малоимущие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граждане,</a:t>
            </a:r>
            <a:r>
              <a:rPr sz="1600" spc="-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выпускники </a:t>
            </a:r>
            <a:r>
              <a:rPr sz="1600" spc="-3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детских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домов;</a:t>
            </a:r>
            <a:endParaRPr sz="1600">
              <a:latin typeface="Calibri"/>
              <a:cs typeface="Calibri"/>
            </a:endParaRPr>
          </a:p>
          <a:p>
            <a:pPr marL="12700" marR="464184">
              <a:lnSpc>
                <a:spcPts val="1939"/>
              </a:lnSpc>
              <a:spcBef>
                <a:spcPts val="60"/>
              </a:spcBef>
              <a:buAutoNum type="arabicParenR" startAt="2"/>
              <a:tabLst>
                <a:tab pos="224790" algn="l"/>
              </a:tabLst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СМСП обеспечивает</a:t>
            </a:r>
            <a:r>
              <a:rPr sz="1600" spc="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реализацию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 товаров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или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услуг </a:t>
            </a:r>
            <a:r>
              <a:rPr sz="1600" spc="-34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производимых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гражданами</a:t>
            </a:r>
            <a:r>
              <a:rPr sz="1600" spc="-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из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таких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 категорий,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 как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70"/>
              </a:lnSpc>
            </a:pP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инвалиды,</a:t>
            </a:r>
            <a:r>
              <a:rPr sz="1600" spc="-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лица,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освобождённые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из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мест</a:t>
            </a:r>
            <a:r>
              <a:rPr sz="1600" spc="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лишения</a:t>
            </a:r>
            <a:endParaRPr sz="1600">
              <a:latin typeface="Calibri"/>
              <a:cs typeface="Calibri"/>
            </a:endParaRPr>
          </a:p>
          <a:p>
            <a:pPr marL="12700" marR="238760">
              <a:lnSpc>
                <a:spcPct val="101200"/>
              </a:lnSpc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свободы,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беженцы,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малоимущие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граждане,</a:t>
            </a:r>
            <a:r>
              <a:rPr sz="1600" spc="-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выпускники </a:t>
            </a:r>
            <a:r>
              <a:rPr sz="1600" spc="-3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детских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домов;</a:t>
            </a:r>
            <a:endParaRPr sz="1600">
              <a:latin typeface="Calibri"/>
              <a:cs typeface="Calibri"/>
            </a:endParaRPr>
          </a:p>
          <a:p>
            <a:pPr marL="224154" indent="-212090">
              <a:lnSpc>
                <a:spcPct val="100000"/>
              </a:lnSpc>
              <a:spcBef>
                <a:spcPts val="15"/>
              </a:spcBef>
              <a:buAutoNum type="arabicParenR" startAt="3"/>
              <a:tabLst>
                <a:tab pos="224790" algn="l"/>
              </a:tabLst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СМСП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осуществляет</a:t>
            </a:r>
            <a:r>
              <a:rPr sz="1600" spc="4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деятельность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по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производству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товаров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C2C2D"/>
                </a:solidFill>
                <a:latin typeface="Calibri"/>
                <a:cs typeface="Calibri"/>
              </a:rPr>
              <a:t>(работ,</a:t>
            </a:r>
            <a:r>
              <a:rPr sz="1600" spc="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услуг),</a:t>
            </a:r>
            <a:r>
              <a:rPr sz="1600" spc="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предназначенных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для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таких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граждан,</a:t>
            </a:r>
            <a:r>
              <a:rPr sz="1600" spc="-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как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инвалиды,</a:t>
            </a:r>
            <a:r>
              <a:rPr sz="1600" spc="-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лица,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освобождённые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из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мест</a:t>
            </a:r>
            <a:endParaRPr sz="1600">
              <a:latin typeface="Calibri"/>
              <a:cs typeface="Calibri"/>
            </a:endParaRPr>
          </a:p>
          <a:p>
            <a:pPr marL="12700" marR="489584">
              <a:lnSpc>
                <a:spcPct val="100600"/>
              </a:lnSpc>
              <a:spcBef>
                <a:spcPts val="15"/>
              </a:spcBef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лишения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свободы,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беженцы,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малоимущие</a:t>
            </a:r>
            <a:r>
              <a:rPr sz="1600" spc="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граждане, </a:t>
            </a:r>
            <a:r>
              <a:rPr sz="1600" spc="-3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выпускники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 детских домов;</a:t>
            </a:r>
            <a:endParaRPr sz="1600">
              <a:latin typeface="Calibri"/>
              <a:cs typeface="Calibri"/>
            </a:endParaRPr>
          </a:p>
          <a:p>
            <a:pPr marL="12700" marR="354965">
              <a:lnSpc>
                <a:spcPct val="101200"/>
              </a:lnSpc>
              <a:buAutoNum type="arabicParenR" startAt="4"/>
              <a:tabLst>
                <a:tab pos="224790" algn="l"/>
              </a:tabLst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СМСП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осуществляет</a:t>
            </a:r>
            <a:r>
              <a:rPr sz="1600" spc="3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деятельность,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направленную на </a:t>
            </a:r>
            <a:r>
              <a:rPr sz="1600" spc="-34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достижение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общественно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полезных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целей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60"/>
              </a:spcBef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способствующую</a:t>
            </a:r>
            <a:r>
              <a:rPr sz="1600" spc="5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решению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социальных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проблем</a:t>
            </a:r>
            <a:r>
              <a:rPr sz="1600" spc="3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общества </a:t>
            </a:r>
            <a:r>
              <a:rPr sz="1600" spc="-34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из числа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таких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 видов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деятельности,</a:t>
            </a:r>
            <a:r>
              <a:rPr sz="1600" spc="1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как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 психологи-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70"/>
              </a:lnSpc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педагогические</a:t>
            </a:r>
            <a:r>
              <a:rPr sz="1600" spc="2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услуги,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деятельность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по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организации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-20" dirty="0">
                <a:solidFill>
                  <a:srgbClr val="2C2C2D"/>
                </a:solidFill>
                <a:latin typeface="Calibri"/>
                <a:cs typeface="Calibri"/>
              </a:rPr>
              <a:t>отдыха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и</a:t>
            </a:r>
            <a:r>
              <a:rPr sz="160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досуга</a:t>
            </a:r>
            <a:r>
              <a:rPr sz="1600" spc="1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детей,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деятельность</a:t>
            </a:r>
            <a:r>
              <a:rPr sz="1600" spc="3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2C2C2D"/>
                </a:solidFill>
                <a:latin typeface="Calibri"/>
                <a:cs typeface="Calibri"/>
              </a:rPr>
              <a:t>по</a:t>
            </a:r>
            <a:r>
              <a:rPr sz="1600" spc="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обучению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добровольцев,</a:t>
            </a:r>
            <a:r>
              <a:rPr sz="1600" spc="20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2C2C2D"/>
                </a:solidFill>
                <a:latin typeface="Calibri"/>
                <a:cs typeface="Calibri"/>
              </a:rPr>
              <a:t>культурно-просветительская</a:t>
            </a:r>
            <a:r>
              <a:rPr sz="1600" spc="45" dirty="0">
                <a:solidFill>
                  <a:srgbClr val="2C2C2D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C2C2D"/>
                </a:solidFill>
                <a:latin typeface="Calibri"/>
                <a:cs typeface="Calibri"/>
              </a:rPr>
              <a:t>деятельность.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53243" y="2636234"/>
            <a:ext cx="5749925" cy="5303520"/>
          </a:xfrm>
          <a:custGeom>
            <a:avLst/>
            <a:gdLst/>
            <a:ahLst/>
            <a:cxnLst/>
            <a:rect l="l" t="t" r="r" b="b"/>
            <a:pathLst>
              <a:path w="5749925" h="5303520">
                <a:moveTo>
                  <a:pt x="5749401" y="219"/>
                </a:moveTo>
                <a:lnTo>
                  <a:pt x="518149" y="219"/>
                </a:lnTo>
                <a:lnTo>
                  <a:pt x="-251" y="875227"/>
                </a:lnTo>
                <a:lnTo>
                  <a:pt x="-251" y="5303478"/>
                </a:lnTo>
                <a:lnTo>
                  <a:pt x="5231000" y="5303478"/>
                </a:lnTo>
                <a:lnTo>
                  <a:pt x="5749401" y="4428470"/>
                </a:lnTo>
                <a:lnTo>
                  <a:pt x="5749401" y="21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45077" y="2870889"/>
            <a:ext cx="421195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Финансирование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20" dirty="0">
                <a:solidFill>
                  <a:srgbClr val="1D1D1B"/>
                </a:solidFill>
                <a:latin typeface="Calibri"/>
                <a:cs typeface="Calibri"/>
              </a:rPr>
              <a:t>участия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социальных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25" spc="-7" baseline="-9345" dirty="0">
                <a:solidFill>
                  <a:srgbClr val="E84E22"/>
                </a:solidFill>
              </a:rPr>
              <a:t>25</a:t>
            </a:r>
            <a:r>
              <a:rPr sz="8025" spc="-270" baseline="-9345" dirty="0">
                <a:solidFill>
                  <a:srgbClr val="E84E22"/>
                </a:solidFill>
              </a:rPr>
              <a:t> </a:t>
            </a:r>
            <a:r>
              <a:rPr sz="1950" spc="15" dirty="0"/>
              <a:t>предприятий</a:t>
            </a:r>
            <a:r>
              <a:rPr sz="1950" spc="5" dirty="0"/>
              <a:t> </a:t>
            </a:r>
            <a:r>
              <a:rPr sz="1950" dirty="0"/>
              <a:t>в</a:t>
            </a:r>
            <a:r>
              <a:rPr sz="1950" spc="45" dirty="0"/>
              <a:t> </a:t>
            </a:r>
            <a:r>
              <a:rPr sz="1950" spc="15" dirty="0"/>
              <a:t>выставочно-</a:t>
            </a:r>
            <a:endParaRPr sz="1950"/>
          </a:p>
        </p:txBody>
      </p:sp>
      <p:sp>
        <p:nvSpPr>
          <p:cNvPr id="9" name="object 9"/>
          <p:cNvSpPr txBox="1"/>
          <p:nvPr/>
        </p:nvSpPr>
        <p:spPr>
          <a:xfrm>
            <a:off x="10623026" y="3471329"/>
            <a:ext cx="4800600" cy="267843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834390" marR="31115">
              <a:lnSpc>
                <a:spcPct val="103099"/>
              </a:lnSpc>
              <a:spcBef>
                <a:spcPts val="30"/>
              </a:spcBef>
            </a:pP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ярмарочных мероприятиях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 территории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Российской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Федерации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01.03.22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Calibri"/>
              <a:cs typeface="Calibri"/>
            </a:endParaRPr>
          </a:p>
          <a:p>
            <a:pPr marL="12700" marR="5080">
              <a:lnSpc>
                <a:spcPct val="101099"/>
              </a:lnSpc>
            </a:pPr>
            <a:r>
              <a:rPr sz="1800" spc="-20" dirty="0">
                <a:latin typeface="Calibri"/>
                <a:cs typeface="Calibri"/>
              </a:rPr>
              <a:t>Услуга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включает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себя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оплату</a:t>
            </a:r>
            <a:r>
              <a:rPr sz="1800" spc="-10" dirty="0">
                <a:latin typeface="Calibri"/>
                <a:cs typeface="Calibri"/>
              </a:rPr>
              <a:t> регистрационного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сбора,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аренды</a:t>
            </a:r>
            <a:r>
              <a:rPr sz="1800" spc="-5" dirty="0">
                <a:latin typeface="Calibri"/>
                <a:cs typeface="Calibri"/>
              </a:rPr>
              <a:t> выставочной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площади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оборудования.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подачи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заявки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необходим</a:t>
            </a:r>
            <a:endParaRPr sz="1800">
              <a:latin typeface="Calibri"/>
              <a:cs typeface="Calibri"/>
            </a:endParaRPr>
          </a:p>
          <a:p>
            <a:pPr marL="12700" marR="1155700">
              <a:lnSpc>
                <a:spcPct val="101099"/>
              </a:lnSpc>
            </a:pPr>
            <a:r>
              <a:rPr sz="1800" spc="-10" dirty="0">
                <a:latin typeface="Calibri"/>
                <a:cs typeface="Calibri"/>
              </a:rPr>
              <a:t>счет/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коммерческое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предложение от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организатора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выставки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49880" y="1037055"/>
            <a:ext cx="14940915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5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5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5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СОЦИАЛЬНЫХ</a:t>
            </a:r>
            <a:r>
              <a:rPr sz="49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ПРЕДПРИЯТИЙ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9864" y="9633722"/>
            <a:ext cx="2227580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0"/>
            <a:ext cx="20092670" cy="11308080"/>
          </a:xfrm>
          <a:custGeom>
            <a:avLst/>
            <a:gdLst/>
            <a:ahLst/>
            <a:cxnLst/>
            <a:rect l="l" t="t" r="r" b="b"/>
            <a:pathLst>
              <a:path w="20092670" h="11308080">
                <a:moveTo>
                  <a:pt x="0" y="11307919"/>
                </a:moveTo>
                <a:lnTo>
                  <a:pt x="20091907" y="11307919"/>
                </a:lnTo>
                <a:lnTo>
                  <a:pt x="20091907" y="285"/>
                </a:lnTo>
                <a:lnTo>
                  <a:pt x="0" y="285"/>
                </a:lnTo>
                <a:lnTo>
                  <a:pt x="0" y="11307919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2512790"/>
            <a:ext cx="8901430" cy="3176270"/>
          </a:xfrm>
          <a:custGeom>
            <a:avLst/>
            <a:gdLst/>
            <a:ahLst/>
            <a:cxnLst/>
            <a:rect l="l" t="t" r="r" b="b"/>
            <a:pathLst>
              <a:path w="8901430" h="3176270">
                <a:moveTo>
                  <a:pt x="8900935" y="222"/>
                </a:moveTo>
                <a:lnTo>
                  <a:pt x="518334" y="222"/>
                </a:lnTo>
                <a:lnTo>
                  <a:pt x="-15" y="524211"/>
                </a:lnTo>
                <a:lnTo>
                  <a:pt x="-15" y="3176031"/>
                </a:lnTo>
                <a:lnTo>
                  <a:pt x="8382534" y="3176031"/>
                </a:lnTo>
                <a:lnTo>
                  <a:pt x="8900935" y="2652042"/>
                </a:lnTo>
                <a:lnTo>
                  <a:pt x="8900935" y="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0743" y="2802056"/>
            <a:ext cx="6668134" cy="918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latin typeface="Calibri"/>
                <a:cs typeface="Calibri"/>
              </a:rPr>
              <a:t>СОФИНАНСИРОВАНИЕ</a:t>
            </a:r>
            <a:r>
              <a:rPr sz="1950" b="1" spc="-45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РЕГИСТРАЦИИ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spc="-15" dirty="0">
                <a:latin typeface="Calibri"/>
                <a:cs typeface="Calibri"/>
              </a:rPr>
              <a:t>ТОВАРНОГО</a:t>
            </a:r>
            <a:r>
              <a:rPr sz="1950" b="1" spc="-5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ЗНАКА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spc="5" dirty="0">
                <a:latin typeface="Calibri"/>
                <a:cs typeface="Calibri"/>
              </a:rPr>
              <a:t>ДЛЯ </a:t>
            </a:r>
            <a:r>
              <a:rPr sz="1950" b="1" spc="-43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ЧЛЕНОВ </a:t>
            </a:r>
            <a:r>
              <a:rPr sz="1950" b="1" spc="-15" dirty="0">
                <a:latin typeface="Calibri"/>
                <a:cs typeface="Calibri"/>
              </a:rPr>
              <a:t>КАМСКОГО </a:t>
            </a:r>
            <a:r>
              <a:rPr sz="1950" b="1" spc="-10" dirty="0">
                <a:latin typeface="Calibri"/>
                <a:cs typeface="Calibri"/>
              </a:rPr>
              <a:t>ИННОВАЦИОННОГО </a:t>
            </a:r>
            <a:r>
              <a:rPr sz="1950" b="1" spc="-5" dirty="0">
                <a:latin typeface="Calibri"/>
                <a:cs typeface="Calibri"/>
              </a:rPr>
              <a:t>ТЕРРИТОРИАЛЬНО- </a:t>
            </a:r>
            <a:r>
              <a:rPr sz="1950" b="1" dirty="0">
                <a:latin typeface="Calibri"/>
                <a:cs typeface="Calibri"/>
              </a:rPr>
              <a:t> </a:t>
            </a:r>
            <a:r>
              <a:rPr sz="1950" b="1" spc="-15" dirty="0">
                <a:latin typeface="Calibri"/>
                <a:cs typeface="Calibri"/>
              </a:rPr>
              <a:t>ПРОИЗВОДСТВЕННОГО</a:t>
            </a:r>
            <a:r>
              <a:rPr sz="1950" b="1" spc="-55" dirty="0">
                <a:latin typeface="Calibri"/>
                <a:cs typeface="Calibri"/>
              </a:rPr>
              <a:t> </a:t>
            </a:r>
            <a:r>
              <a:rPr sz="1950" b="1" spc="-20" dirty="0">
                <a:latin typeface="Calibri"/>
                <a:cs typeface="Calibri"/>
              </a:rPr>
              <a:t>КЛАСТЕРА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«ИННОКАМ»</a:t>
            </a:r>
            <a:r>
              <a:rPr sz="1950" b="1" spc="-4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805" y="2812724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26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3932" y="3907513"/>
            <a:ext cx="7004684" cy="152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подбор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классов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Международной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классификации</a:t>
            </a:r>
            <a:endParaRPr sz="1950">
              <a:latin typeface="Calibri"/>
              <a:cs typeface="Calibri"/>
            </a:endParaRPr>
          </a:p>
          <a:p>
            <a:pPr marL="12700" marR="753745">
              <a:lnSpc>
                <a:spcPct val="101000"/>
              </a:lnSpc>
              <a:spcBef>
                <a:spcPts val="5"/>
              </a:spcBef>
            </a:pP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товаров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услуг,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проведение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проверки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обозначения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его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уникальность,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подготовку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отчета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об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охранноспособности,</a:t>
            </a:r>
            <a:endParaRPr sz="1950">
              <a:latin typeface="Calibri"/>
              <a:cs typeface="Calibri"/>
            </a:endParaRPr>
          </a:p>
          <a:p>
            <a:pPr marL="12700" marR="37465">
              <a:lnSpc>
                <a:spcPct val="101000"/>
              </a:lnSpc>
            </a:pP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составление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всей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необходимой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документации,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направление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ее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ФИПС,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сопровождение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на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этапе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экспертизы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64495" y="2546318"/>
            <a:ext cx="8900160" cy="3142615"/>
          </a:xfrm>
          <a:custGeom>
            <a:avLst/>
            <a:gdLst/>
            <a:ahLst/>
            <a:cxnLst/>
            <a:rect l="l" t="t" r="r" b="b"/>
            <a:pathLst>
              <a:path w="8900160" h="3142615">
                <a:moveTo>
                  <a:pt x="8899172" y="221"/>
                </a:moveTo>
                <a:lnTo>
                  <a:pt x="518019" y="221"/>
                </a:lnTo>
                <a:lnTo>
                  <a:pt x="-254" y="518749"/>
                </a:lnTo>
                <a:lnTo>
                  <a:pt x="-254" y="3142503"/>
                </a:lnTo>
                <a:lnTo>
                  <a:pt x="8380898" y="3142503"/>
                </a:lnTo>
                <a:lnTo>
                  <a:pt x="8899172" y="2624102"/>
                </a:lnTo>
                <a:lnTo>
                  <a:pt x="8899172" y="221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831555" y="2877365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27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41199" y="2640517"/>
            <a:ext cx="6188075" cy="1512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0175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УЧАСТИЯ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ВЫСТАВОЧНО-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ЯРМАРОЧНЫХ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МЕРОПРИЯТИЯХ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ТЕРРИТОРИИ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РОССИЙСКОЙ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ФЕДЕРАЦИИ</a:t>
            </a:r>
            <a:r>
              <a:rPr sz="1950" b="1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ЗА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РУБЕЖОМ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ЧЛЕНОВ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КАМСКОГО</a:t>
            </a:r>
            <a:r>
              <a:rPr sz="1950" b="1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ИННОВАЦИОННОГО</a:t>
            </a:r>
            <a:r>
              <a:rPr sz="1950" b="1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ТЕРРИТОРИАЛЬНО-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ПРОИЗВОДСТВЕННОГО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КЛАСТЕРА</a:t>
            </a:r>
            <a:r>
              <a:rPr sz="1950" b="1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«ИННОКАМ»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94238" y="4422282"/>
            <a:ext cx="7275195" cy="11322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spc="-20" dirty="0">
                <a:latin typeface="Calibri"/>
                <a:cs typeface="Calibri"/>
              </a:rPr>
              <a:t>Услуга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включает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себя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оплату</a:t>
            </a:r>
            <a:r>
              <a:rPr sz="1800" spc="-10" dirty="0">
                <a:latin typeface="Calibri"/>
                <a:cs typeface="Calibri"/>
              </a:rPr>
              <a:t> регистрационного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сбора,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аренды 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застройки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выставочной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площади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российских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международных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выставок.</a:t>
            </a:r>
            <a:endParaRPr sz="1800">
              <a:latin typeface="Calibri"/>
              <a:cs typeface="Calibri"/>
            </a:endParaRPr>
          </a:p>
          <a:p>
            <a:pPr marL="12700" marR="1261745">
              <a:lnSpc>
                <a:spcPct val="101099"/>
              </a:lnSpc>
            </a:pPr>
            <a:r>
              <a:rPr sz="1800" spc="-5" dirty="0">
                <a:latin typeface="Calibri"/>
                <a:cs typeface="Calibri"/>
              </a:rPr>
              <a:t>Перелеты,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проживание,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питание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трансферов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оплачиваются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предпринимателем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самостоятельно.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52304" y="6178010"/>
            <a:ext cx="8900160" cy="3141345"/>
          </a:xfrm>
          <a:custGeom>
            <a:avLst/>
            <a:gdLst/>
            <a:ahLst/>
            <a:cxnLst/>
            <a:rect l="l" t="t" r="r" b="b"/>
            <a:pathLst>
              <a:path w="8900160" h="3141345">
                <a:moveTo>
                  <a:pt x="8899173" y="129"/>
                </a:moveTo>
                <a:lnTo>
                  <a:pt x="518019" y="129"/>
                </a:lnTo>
                <a:lnTo>
                  <a:pt x="-254" y="518403"/>
                </a:lnTo>
                <a:lnTo>
                  <a:pt x="-254" y="3140887"/>
                </a:lnTo>
                <a:lnTo>
                  <a:pt x="8380899" y="3140887"/>
                </a:lnTo>
                <a:lnTo>
                  <a:pt x="8899173" y="2622740"/>
                </a:lnTo>
                <a:lnTo>
                  <a:pt x="8899173" y="129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95288" y="6583005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29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96169" y="6269958"/>
            <a:ext cx="618807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</a:t>
            </a:r>
            <a:r>
              <a:rPr sz="195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ПРОВЕДЕНИЯ</a:t>
            </a:r>
            <a:r>
              <a:rPr sz="195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МАРКЕТИНГОВОГО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ИССЛЕДОВАНИЯ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ЧЛЕНОВ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КАМСКОГО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ИННОВАЦИОННОГО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ТЕРРИТОРИАЛЬНО-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ПРОИЗВОДСТВЕННОГО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КЛАСТЕРА</a:t>
            </a:r>
            <a:r>
              <a:rPr sz="1950" b="1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«ИННОКАМ»</a:t>
            </a:r>
            <a:r>
              <a:rPr sz="1950" b="1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49208" y="7762297"/>
            <a:ext cx="7439659" cy="923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сбор,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классификацию 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анализ информации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ситуации на рынке: ценах, конкурентах,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пользователях 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других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разработках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609819" y="8786702"/>
            <a:ext cx="2494915" cy="2493645"/>
          </a:xfrm>
          <a:custGeom>
            <a:avLst/>
            <a:gdLst/>
            <a:ahLst/>
            <a:cxnLst/>
            <a:rect l="l" t="t" r="r" b="b"/>
            <a:pathLst>
              <a:path w="2494915" h="2493645">
                <a:moveTo>
                  <a:pt x="2494279" y="63"/>
                </a:moveTo>
                <a:lnTo>
                  <a:pt x="-445" y="2493278"/>
                </a:lnTo>
                <a:lnTo>
                  <a:pt x="2494279" y="2493278"/>
                </a:lnTo>
                <a:lnTo>
                  <a:pt x="2494279" y="63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2517775" cy="2519045"/>
          </a:xfrm>
          <a:custGeom>
            <a:avLst/>
            <a:gdLst/>
            <a:ahLst/>
            <a:cxnLst/>
            <a:rect l="l" t="t" r="r" b="b"/>
            <a:pathLst>
              <a:path w="2517775" h="2519045">
                <a:moveTo>
                  <a:pt x="2517203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7203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269912" y="1242155"/>
            <a:ext cx="1235202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1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30" dirty="0">
                <a:solidFill>
                  <a:srgbClr val="FFFFFF"/>
                </a:solidFill>
              </a:rPr>
              <a:t>ЧЛЕНОВ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КЛАСТЕРОВ</a:t>
            </a:r>
            <a:endParaRPr sz="4950"/>
          </a:p>
        </p:txBody>
      </p:sp>
      <p:sp>
        <p:nvSpPr>
          <p:cNvPr id="18" name="object 18"/>
          <p:cNvSpPr/>
          <p:nvPr/>
        </p:nvSpPr>
        <p:spPr>
          <a:xfrm>
            <a:off x="586740" y="6178010"/>
            <a:ext cx="8901430" cy="3141345"/>
          </a:xfrm>
          <a:custGeom>
            <a:avLst/>
            <a:gdLst/>
            <a:ahLst/>
            <a:cxnLst/>
            <a:rect l="l" t="t" r="r" b="b"/>
            <a:pathLst>
              <a:path w="8901430" h="3141345">
                <a:moveTo>
                  <a:pt x="8900936" y="129"/>
                </a:moveTo>
                <a:lnTo>
                  <a:pt x="518335" y="129"/>
                </a:lnTo>
                <a:lnTo>
                  <a:pt x="-14" y="518403"/>
                </a:lnTo>
                <a:lnTo>
                  <a:pt x="-14" y="3140887"/>
                </a:lnTo>
                <a:lnTo>
                  <a:pt x="8382535" y="3140887"/>
                </a:lnTo>
                <a:lnTo>
                  <a:pt x="8900936" y="2622740"/>
                </a:lnTo>
                <a:lnTo>
                  <a:pt x="8900936" y="12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418907" y="6280372"/>
            <a:ext cx="6263640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 </a:t>
            </a:r>
            <a:r>
              <a:rPr sz="1950" b="1" spc="-25" dirty="0">
                <a:solidFill>
                  <a:srgbClr val="1D1D1B"/>
                </a:solidFill>
                <a:latin typeface="Calibri"/>
                <a:cs typeface="Calibri"/>
              </a:rPr>
              <a:t>ПОДГОТОВКИ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БИЗНЕС-ПЛАНОВ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ТЕХНИКО-ЭКОНОМИЧЕСКИХ</a:t>
            </a:r>
            <a:r>
              <a:rPr sz="195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ОБОСНОВАНИЙ</a:t>
            </a:r>
            <a:r>
              <a:rPr sz="195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ЧЛЕНОВ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КАМСКОГО</a:t>
            </a:r>
            <a:r>
              <a:rPr sz="1950" b="1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10" dirty="0">
                <a:solidFill>
                  <a:srgbClr val="1D1D1B"/>
                </a:solidFill>
                <a:latin typeface="Calibri"/>
                <a:cs typeface="Calibri"/>
              </a:rPr>
              <a:t>ИННОВАЦИОННОГО</a:t>
            </a:r>
            <a:r>
              <a:rPr sz="1950" b="1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ТЕРРИТОРИАЛЬНО-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50" b="1" spc="-15" dirty="0">
                <a:solidFill>
                  <a:srgbClr val="1D1D1B"/>
                </a:solidFill>
                <a:latin typeface="Calibri"/>
                <a:cs typeface="Calibri"/>
              </a:rPr>
              <a:t>ПРОИЗВОДСТВЕННОГО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КЛАСТЕРА</a:t>
            </a:r>
            <a:r>
              <a:rPr sz="1950" b="1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«ИННОКАМ»</a:t>
            </a:r>
            <a:r>
              <a:rPr sz="19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71691" y="7775632"/>
            <a:ext cx="7316470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spc="-20" dirty="0">
                <a:latin typeface="Calibri"/>
                <a:cs typeface="Calibri"/>
              </a:rPr>
              <a:t>Услуга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включает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себя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подготовку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бизнес-плана, </a:t>
            </a:r>
            <a:r>
              <a:rPr sz="1800" spc="-10" dirty="0">
                <a:latin typeface="Calibri"/>
                <a:cs typeface="Calibri"/>
              </a:rPr>
              <a:t>технико-экономического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обоснования,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финансовой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модели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планирующегося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 </a:t>
            </a:r>
            <a:r>
              <a:rPr sz="1800" spc="-5" dirty="0">
                <a:latin typeface="Calibri"/>
                <a:cs typeface="Calibri"/>
              </a:rPr>
              <a:t>реализации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проекта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50692" y="6583005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5" dirty="0">
                <a:solidFill>
                  <a:srgbClr val="E84E22"/>
                </a:solidFill>
                <a:latin typeface="Calibri"/>
                <a:cs typeface="Calibri"/>
              </a:rPr>
              <a:t>28</a:t>
            </a:r>
            <a:endParaRPr sz="4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8452" y="4084034"/>
            <a:ext cx="5760720" cy="3141345"/>
          </a:xfrm>
          <a:custGeom>
            <a:avLst/>
            <a:gdLst/>
            <a:ahLst/>
            <a:cxnLst/>
            <a:rect l="l" t="t" r="r" b="b"/>
            <a:pathLst>
              <a:path w="5760720" h="3141345">
                <a:moveTo>
                  <a:pt x="5759955" y="182"/>
                </a:moveTo>
                <a:lnTo>
                  <a:pt x="518290" y="182"/>
                </a:lnTo>
                <a:lnTo>
                  <a:pt x="-110" y="518456"/>
                </a:lnTo>
                <a:lnTo>
                  <a:pt x="-110" y="3140940"/>
                </a:lnTo>
                <a:lnTo>
                  <a:pt x="5241554" y="3140940"/>
                </a:lnTo>
                <a:lnTo>
                  <a:pt x="5759955" y="2622793"/>
                </a:lnTo>
                <a:lnTo>
                  <a:pt x="5759955" y="1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75940" y="4389390"/>
            <a:ext cx="407416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СО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НАН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19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b="1" spc="-5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Ф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КА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45000" y="4258329"/>
            <a:ext cx="325691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</a:t>
            </a: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0</a:t>
            </a:r>
            <a:r>
              <a:rPr sz="5350" b="1" spc="-95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1D1D1B"/>
                </a:solidFill>
                <a:latin typeface="Calibri"/>
                <a:cs typeface="Calibri"/>
              </a:rPr>
              <a:t>ПР</a:t>
            </a:r>
            <a:r>
              <a:rPr sz="1950" b="1" spc="-114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950" b="1" spc="-9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b="1" spc="-7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950" b="1" spc="-65" dirty="0">
                <a:solidFill>
                  <a:srgbClr val="1D1D1B"/>
                </a:solidFill>
                <a:latin typeface="Calibri"/>
                <a:cs typeface="Calibri"/>
              </a:rPr>
              <a:t>ЦИ</a:t>
            </a:r>
            <a:r>
              <a:rPr sz="1950" b="1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b="1" spc="-1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1950" b="1" spc="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950" b="1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5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950" b="1" spc="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1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7778" y="5283320"/>
            <a:ext cx="4986655" cy="12242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оформления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разрешительной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документации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–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сертификата/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свидетельства</a:t>
            </a:r>
            <a:r>
              <a:rPr sz="19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количестве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не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более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3-х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документов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1 субъекта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МСП.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61904" y="4084034"/>
            <a:ext cx="5748655" cy="3141345"/>
          </a:xfrm>
          <a:custGeom>
            <a:avLst/>
            <a:gdLst/>
            <a:ahLst/>
            <a:cxnLst/>
            <a:rect l="l" t="t" r="r" b="b"/>
            <a:pathLst>
              <a:path w="5748655" h="3141345">
                <a:moveTo>
                  <a:pt x="5747859" y="182"/>
                </a:moveTo>
                <a:lnTo>
                  <a:pt x="518004" y="182"/>
                </a:lnTo>
                <a:lnTo>
                  <a:pt x="-269" y="518456"/>
                </a:lnTo>
                <a:lnTo>
                  <a:pt x="-269" y="3140940"/>
                </a:lnTo>
                <a:lnTo>
                  <a:pt x="5229585" y="3140940"/>
                </a:lnTo>
                <a:lnTo>
                  <a:pt x="5747859" y="2622793"/>
                </a:lnTo>
                <a:lnTo>
                  <a:pt x="5747859" y="182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133907" y="4224548"/>
            <a:ext cx="4023360" cy="9366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</a:t>
            </a:r>
            <a:r>
              <a:rPr sz="1950" b="1" spc="-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1D1D1B"/>
                </a:solidFill>
                <a:latin typeface="Calibri"/>
                <a:cs typeface="Calibri"/>
              </a:rPr>
              <a:t>ПРОВЕДЕНИЯ </a:t>
            </a:r>
            <a:r>
              <a:rPr sz="1950" b="1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1D1D1B"/>
                </a:solidFill>
                <a:latin typeface="Calibri"/>
                <a:cs typeface="Calibri"/>
              </a:rPr>
              <a:t>ПАТЕНТНОГО</a:t>
            </a:r>
            <a:r>
              <a:rPr sz="1950" b="1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1D1D1B"/>
                </a:solidFill>
                <a:latin typeface="Calibri"/>
                <a:cs typeface="Calibri"/>
              </a:rPr>
              <a:t>ИССЛЕДОВАНИЯ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01.10.22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175589" y="4222719"/>
            <a:ext cx="714375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spc="-5" dirty="0">
                <a:solidFill>
                  <a:srgbClr val="E84E22"/>
                </a:solidFill>
              </a:rPr>
              <a:t>31</a:t>
            </a:r>
            <a:endParaRPr sz="5350"/>
          </a:p>
        </p:txBody>
      </p:sp>
      <p:sp>
        <p:nvSpPr>
          <p:cNvPr id="9" name="object 9"/>
          <p:cNvSpPr txBox="1"/>
          <p:nvPr/>
        </p:nvSpPr>
        <p:spPr>
          <a:xfrm>
            <a:off x="10990302" y="5212074"/>
            <a:ext cx="5330190" cy="182498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оценку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коммерческой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значимости изобретений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субъекта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МСП, анализ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технического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уровня,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оценка патентоспособности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объекта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интеллектуальной деятельности,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проверка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патентной</a:t>
            </a:r>
            <a:r>
              <a:rPr sz="195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чистоты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анализ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конкурентоспособности</a:t>
            </a:r>
            <a:r>
              <a:rPr sz="195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продукции.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57386" y="1602064"/>
            <a:ext cx="1235202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5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5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5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0" dirty="0">
                <a:solidFill>
                  <a:srgbClr val="FFFFFF"/>
                </a:solidFill>
                <a:latin typeface="Calibri"/>
                <a:cs typeface="Calibri"/>
              </a:rPr>
              <a:t>ЧЛЕНОВ</a:t>
            </a:r>
            <a:r>
              <a:rPr sz="49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КЛАСТЕРОВ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526" y="209"/>
                </a:moveTo>
                <a:lnTo>
                  <a:pt x="518258" y="209"/>
                </a:lnTo>
                <a:lnTo>
                  <a:pt x="-15" y="518736"/>
                </a:lnTo>
                <a:lnTo>
                  <a:pt x="-15" y="3142490"/>
                </a:lnTo>
                <a:lnTo>
                  <a:pt x="5240252" y="3142490"/>
                </a:lnTo>
                <a:lnTo>
                  <a:pt x="5758526" y="2624089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16528" y="3333055"/>
            <a:ext cx="2923540" cy="97790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950" b="1" spc="-10" dirty="0">
                <a:latin typeface="Calibri"/>
                <a:cs typeface="Calibri"/>
              </a:rPr>
              <a:t>ОБУЧЕНИЕ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ts val="2510"/>
              </a:lnSpc>
              <a:spcBef>
                <a:spcPts val="85"/>
              </a:spcBef>
            </a:pPr>
            <a:r>
              <a:rPr sz="1950" b="1" spc="-15" dirty="0">
                <a:latin typeface="Calibri"/>
                <a:cs typeface="Calibri"/>
              </a:rPr>
              <a:t>ВНЕШНЕЭКОНОМИЧЕСКОЙ </a:t>
            </a:r>
            <a:r>
              <a:rPr sz="1950" b="1" spc="-43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ДЕЯТ</a:t>
            </a:r>
            <a:r>
              <a:rPr sz="1950" b="1" spc="-20" dirty="0">
                <a:latin typeface="Calibri"/>
                <a:cs typeface="Calibri"/>
              </a:rPr>
              <a:t>Е</a:t>
            </a:r>
            <a:r>
              <a:rPr sz="1950" b="1" spc="-10" dirty="0">
                <a:latin typeface="Calibri"/>
                <a:cs typeface="Calibri"/>
              </a:rPr>
              <a:t>Л</a:t>
            </a:r>
            <a:r>
              <a:rPr sz="1950" b="1" spc="-5" dirty="0">
                <a:latin typeface="Calibri"/>
                <a:cs typeface="Calibri"/>
              </a:rPr>
              <a:t>Ь</a:t>
            </a:r>
            <a:r>
              <a:rPr sz="1950" b="1" spc="-15" dirty="0">
                <a:latin typeface="Calibri"/>
                <a:cs typeface="Calibri"/>
              </a:rPr>
              <a:t>НО</a:t>
            </a:r>
            <a:r>
              <a:rPr sz="1950" b="1" spc="-5" dirty="0">
                <a:latin typeface="Calibri"/>
                <a:cs typeface="Calibri"/>
              </a:rPr>
              <a:t>СТ</a:t>
            </a:r>
            <a:r>
              <a:rPr sz="1950" b="1" dirty="0">
                <a:latin typeface="Calibri"/>
                <a:cs typeface="Calibri"/>
              </a:rPr>
              <a:t>И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01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04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3972" y="3202604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32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437" y="4351925"/>
            <a:ext cx="5068570" cy="15246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sz="1950" spc="-20" dirty="0">
                <a:latin typeface="Calibri"/>
                <a:cs typeface="Calibri"/>
              </a:rPr>
              <a:t>Услуга </a:t>
            </a:r>
            <a:r>
              <a:rPr sz="1950" spc="-5" dirty="0">
                <a:latin typeface="Calibri"/>
                <a:cs typeface="Calibri"/>
              </a:rPr>
              <a:t>включает </a:t>
            </a:r>
            <a:r>
              <a:rPr sz="1950" dirty="0">
                <a:latin typeface="Calibri"/>
                <a:cs typeface="Calibri"/>
              </a:rPr>
              <a:t>в себя запись на </a:t>
            </a:r>
            <a:r>
              <a:rPr sz="1950" spc="-5" dirty="0">
                <a:latin typeface="Calibri"/>
                <a:cs typeface="Calibri"/>
              </a:rPr>
              <a:t>семинары </a:t>
            </a:r>
            <a:r>
              <a:rPr sz="1950" dirty="0">
                <a:latin typeface="Calibri"/>
                <a:cs typeface="Calibri"/>
              </a:rPr>
              <a:t>на 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внешнеэкономическую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тематику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по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программе </a:t>
            </a:r>
            <a:r>
              <a:rPr sz="1950" spc="-42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Школы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экспорта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Российского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экспортного</a:t>
            </a:r>
            <a:endParaRPr sz="1950">
              <a:latin typeface="Calibri"/>
              <a:cs typeface="Calibri"/>
            </a:endParaRPr>
          </a:p>
          <a:p>
            <a:pPr marL="12700" marR="180340">
              <a:lnSpc>
                <a:spcPct val="101000"/>
              </a:lnSpc>
            </a:pPr>
            <a:r>
              <a:rPr sz="1950" dirty="0">
                <a:latin typeface="Calibri"/>
                <a:cs typeface="Calibri"/>
              </a:rPr>
              <a:t>центра.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Семинары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подробно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охватывают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весь </a:t>
            </a:r>
            <a:r>
              <a:rPr sz="1950" spc="-4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жизненный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цикл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экспортного</a:t>
            </a:r>
            <a:r>
              <a:rPr sz="1950" spc="-5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проекта.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11340" y="3035522"/>
            <a:ext cx="5748655" cy="3142615"/>
          </a:xfrm>
          <a:custGeom>
            <a:avLst/>
            <a:gdLst/>
            <a:ahLst/>
            <a:cxnLst/>
            <a:rect l="l" t="t" r="r" b="b"/>
            <a:pathLst>
              <a:path w="5748655" h="3142615">
                <a:moveTo>
                  <a:pt x="5747954" y="209"/>
                </a:moveTo>
                <a:lnTo>
                  <a:pt x="518099" y="209"/>
                </a:lnTo>
                <a:lnTo>
                  <a:pt x="-174" y="518736"/>
                </a:lnTo>
                <a:lnTo>
                  <a:pt x="-174" y="3142490"/>
                </a:lnTo>
                <a:lnTo>
                  <a:pt x="5229680" y="3142490"/>
                </a:lnTo>
                <a:lnTo>
                  <a:pt x="5747954" y="2624089"/>
                </a:lnTo>
                <a:lnTo>
                  <a:pt x="5747954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35560" y="3403386"/>
            <a:ext cx="3609340" cy="923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-5" dirty="0">
                <a:latin typeface="Calibri"/>
                <a:cs typeface="Calibri"/>
              </a:rPr>
              <a:t>СОФ</a:t>
            </a:r>
            <a:r>
              <a:rPr sz="1950" b="1" spc="-10" dirty="0">
                <a:latin typeface="Calibri"/>
                <a:cs typeface="Calibri"/>
              </a:rPr>
              <a:t>И</a:t>
            </a:r>
            <a:r>
              <a:rPr sz="1950" b="1" dirty="0">
                <a:latin typeface="Calibri"/>
                <a:cs typeface="Calibri"/>
              </a:rPr>
              <a:t>НАН</a:t>
            </a:r>
            <a:r>
              <a:rPr sz="1950" b="1" spc="-5" dirty="0">
                <a:latin typeface="Calibri"/>
                <a:cs typeface="Calibri"/>
              </a:rPr>
              <a:t>С</a:t>
            </a:r>
            <a:r>
              <a:rPr sz="1950" b="1" spc="-10" dirty="0">
                <a:latin typeface="Calibri"/>
                <a:cs typeface="Calibri"/>
              </a:rPr>
              <a:t>И</a:t>
            </a:r>
            <a:r>
              <a:rPr sz="1950" b="1" spc="-5" dirty="0">
                <a:latin typeface="Calibri"/>
                <a:cs typeface="Calibri"/>
              </a:rPr>
              <a:t>РО</a:t>
            </a:r>
            <a:r>
              <a:rPr sz="1950" b="1" spc="-30" dirty="0">
                <a:latin typeface="Calibri"/>
                <a:cs typeface="Calibri"/>
              </a:rPr>
              <a:t>В</a:t>
            </a:r>
            <a:r>
              <a:rPr sz="1950" b="1" dirty="0">
                <a:latin typeface="Calibri"/>
                <a:cs typeface="Calibri"/>
              </a:rPr>
              <a:t>А</a:t>
            </a:r>
            <a:r>
              <a:rPr sz="1950" b="1" spc="-10" dirty="0">
                <a:latin typeface="Calibri"/>
                <a:cs typeface="Calibri"/>
              </a:rPr>
              <a:t>Н</a:t>
            </a:r>
            <a:r>
              <a:rPr sz="1950" b="1" dirty="0">
                <a:latin typeface="Calibri"/>
                <a:cs typeface="Calibri"/>
              </a:rPr>
              <a:t>ИЕ</a:t>
            </a:r>
            <a:r>
              <a:rPr sz="1950" b="1" spc="-45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З</a:t>
            </a:r>
            <a:r>
              <a:rPr sz="1950" b="1" spc="-130" dirty="0">
                <a:latin typeface="Calibri"/>
                <a:cs typeface="Calibri"/>
              </a:rPr>
              <a:t>А</a:t>
            </a:r>
            <a:r>
              <a:rPr sz="1950" b="1" spc="-5" dirty="0">
                <a:latin typeface="Calibri"/>
                <a:cs typeface="Calibri"/>
              </a:rPr>
              <a:t>Т</a:t>
            </a:r>
            <a:r>
              <a:rPr sz="1950" b="1" spc="-105" dirty="0">
                <a:latin typeface="Calibri"/>
                <a:cs typeface="Calibri"/>
              </a:rPr>
              <a:t>Р</a:t>
            </a:r>
            <a:r>
              <a:rPr sz="1950" b="1" spc="-130" dirty="0">
                <a:latin typeface="Calibri"/>
                <a:cs typeface="Calibri"/>
              </a:rPr>
              <a:t>А</a:t>
            </a:r>
            <a:r>
              <a:rPr sz="1950" b="1" dirty="0">
                <a:latin typeface="Calibri"/>
                <a:cs typeface="Calibri"/>
              </a:rPr>
              <a:t>Т</a:t>
            </a:r>
            <a:r>
              <a:rPr sz="1950" b="1" spc="-4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НА  </a:t>
            </a:r>
            <a:r>
              <a:rPr sz="1950" b="1" spc="-10" dirty="0">
                <a:latin typeface="Calibri"/>
                <a:cs typeface="Calibri"/>
              </a:rPr>
              <a:t>МЕЖДУНАРОДНУЮ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950" b="1" spc="-5" dirty="0">
                <a:latin typeface="Calibri"/>
                <a:cs typeface="Calibri"/>
              </a:rPr>
              <a:t>СЕРТИФИКАЦИЮ</a:t>
            </a:r>
            <a:r>
              <a:rPr sz="1950" b="1" spc="-2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5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55599" y="3277787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33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2864" y="4556771"/>
            <a:ext cx="4884420" cy="923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софинансирование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Центром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до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spc="5" dirty="0">
                <a:latin typeface="Calibri"/>
                <a:cs typeface="Calibri"/>
              </a:rPr>
              <a:t>80%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затрат,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но</a:t>
            </a:r>
            <a:r>
              <a:rPr sz="1950" spc="-1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не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более</a:t>
            </a:r>
            <a:r>
              <a:rPr sz="1950" spc="-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1</a:t>
            </a:r>
            <a:r>
              <a:rPr sz="1950" spc="-5" dirty="0">
                <a:latin typeface="Calibri"/>
                <a:cs typeface="Calibri"/>
              </a:rPr>
              <a:t> млн.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на </a:t>
            </a:r>
            <a:r>
              <a:rPr sz="1950" spc="-42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компанию.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193267" y="3035522"/>
            <a:ext cx="5758815" cy="3142615"/>
          </a:xfrm>
          <a:custGeom>
            <a:avLst/>
            <a:gdLst/>
            <a:ahLst/>
            <a:cxnLst/>
            <a:rect l="l" t="t" r="r" b="b"/>
            <a:pathLst>
              <a:path w="5758815" h="3142615">
                <a:moveTo>
                  <a:pt x="5758209" y="209"/>
                </a:moveTo>
                <a:lnTo>
                  <a:pt x="517940" y="209"/>
                </a:lnTo>
                <a:lnTo>
                  <a:pt x="-333" y="518736"/>
                </a:lnTo>
                <a:lnTo>
                  <a:pt x="-333" y="3142490"/>
                </a:lnTo>
                <a:lnTo>
                  <a:pt x="5239935" y="3142490"/>
                </a:lnTo>
                <a:lnTo>
                  <a:pt x="5758209" y="2624089"/>
                </a:lnTo>
                <a:lnTo>
                  <a:pt x="5758209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650857" y="3348803"/>
            <a:ext cx="2630170" cy="65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5"/>
              </a:spcBef>
            </a:pPr>
            <a:r>
              <a:rPr sz="1950" b="1" dirty="0">
                <a:latin typeface="Calibri"/>
                <a:cs typeface="Calibri"/>
              </a:rPr>
              <a:t>ПОИСК </a:t>
            </a:r>
            <a:r>
              <a:rPr sz="1950" b="1" spc="-10" dirty="0">
                <a:latin typeface="Calibri"/>
                <a:cs typeface="Calibri"/>
              </a:rPr>
              <a:t>ЗАРУБЕЖНОГО </a:t>
            </a:r>
            <a:r>
              <a:rPr sz="1950" b="1" spc="-5" dirty="0">
                <a:latin typeface="Calibri"/>
                <a:cs typeface="Calibri"/>
              </a:rPr>
              <a:t> </a:t>
            </a:r>
            <a:r>
              <a:rPr sz="1950" b="1" spc="-30" dirty="0">
                <a:latin typeface="Calibri"/>
                <a:cs typeface="Calibri"/>
              </a:rPr>
              <a:t>КОНТРАГЕНТА</a:t>
            </a:r>
            <a:r>
              <a:rPr sz="1950" b="1" spc="-6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10" dirty="0">
                <a:solidFill>
                  <a:srgbClr val="FF0000"/>
                </a:solidFill>
                <a:latin typeface="Calibri"/>
                <a:cs typeface="Calibri"/>
              </a:rPr>
              <a:t>01.04.22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48672" y="3081830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34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06670" y="4310143"/>
            <a:ext cx="539940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43610" algn="l"/>
                <a:tab pos="2204085" algn="l"/>
                <a:tab pos="2586355" algn="l"/>
                <a:tab pos="3331845" algn="l"/>
                <a:tab pos="4208145" algn="l"/>
                <a:tab pos="4604385" algn="l"/>
              </a:tabLst>
            </a:pPr>
            <a:r>
              <a:rPr sz="1950" spc="-11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сл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га	вкл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ю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ча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	в	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я	</a:t>
            </a:r>
            <a:r>
              <a:rPr sz="1950" dirty="0">
                <a:latin typeface="Calibri"/>
                <a:cs typeface="Calibri"/>
              </a:rPr>
              <a:t>по</a:t>
            </a:r>
            <a:r>
              <a:rPr sz="1950" spc="-15" dirty="0">
                <a:latin typeface="Calibri"/>
                <a:cs typeface="Calibri"/>
              </a:rPr>
              <a:t>ис</a:t>
            </a:r>
            <a:r>
              <a:rPr sz="1950" dirty="0">
                <a:latin typeface="Calibri"/>
                <a:cs typeface="Calibri"/>
              </a:rPr>
              <a:t>к	и	п</a:t>
            </a:r>
            <a:r>
              <a:rPr sz="1950" spc="-60" dirty="0">
                <a:latin typeface="Calibri"/>
                <a:cs typeface="Calibri"/>
              </a:rPr>
              <a:t>о</a:t>
            </a:r>
            <a:r>
              <a:rPr sz="1950" spc="-25" dirty="0">
                <a:latin typeface="Calibri"/>
                <a:cs typeface="Calibri"/>
              </a:rPr>
              <a:t>д</a:t>
            </a:r>
            <a:r>
              <a:rPr sz="1950" dirty="0">
                <a:latin typeface="Calibri"/>
                <a:cs typeface="Calibri"/>
              </a:rPr>
              <a:t>б</a:t>
            </a:r>
            <a:r>
              <a:rPr sz="1950" spc="-10" dirty="0">
                <a:latin typeface="Calibri"/>
                <a:cs typeface="Calibri"/>
              </a:rPr>
              <a:t>о</a:t>
            </a:r>
            <a:r>
              <a:rPr sz="1950" dirty="0">
                <a:latin typeface="Calibri"/>
                <a:cs typeface="Calibri"/>
              </a:rPr>
              <a:t>р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06670" y="4607036"/>
            <a:ext cx="5399405" cy="6623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1953895" algn="l"/>
                <a:tab pos="3696335" algn="l"/>
              </a:tabLst>
            </a:pPr>
            <a:r>
              <a:rPr sz="1950" spc="-10" dirty="0">
                <a:latin typeface="Calibri"/>
                <a:cs typeface="Calibri"/>
              </a:rPr>
              <a:t>иностранного	покупателя,	сопровождение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1842770" algn="l"/>
                <a:tab pos="3132455" algn="l"/>
                <a:tab pos="4991735" algn="l"/>
              </a:tabLst>
            </a:pPr>
            <a:r>
              <a:rPr sz="1950" dirty="0">
                <a:latin typeface="Calibri"/>
                <a:cs typeface="Calibri"/>
              </a:rPr>
              <a:t>пере</a:t>
            </a:r>
            <a:r>
              <a:rPr sz="1950" spc="-35" dirty="0">
                <a:latin typeface="Calibri"/>
                <a:cs typeface="Calibri"/>
              </a:rPr>
              <a:t>г</a:t>
            </a:r>
            <a:r>
              <a:rPr sz="1950" spc="-5" dirty="0">
                <a:latin typeface="Calibri"/>
                <a:cs typeface="Calibri"/>
              </a:rPr>
              <a:t>ов</a:t>
            </a:r>
            <a:r>
              <a:rPr sz="1950" spc="-15" dirty="0">
                <a:latin typeface="Calibri"/>
                <a:cs typeface="Calibri"/>
              </a:rPr>
              <a:t>о</a:t>
            </a:r>
            <a:r>
              <a:rPr sz="1950" spc="-5" dirty="0">
                <a:latin typeface="Calibri"/>
                <a:cs typeface="Calibri"/>
              </a:rPr>
              <a:t>р</a:t>
            </a:r>
            <a:r>
              <a:rPr sz="1950" spc="-15" dirty="0">
                <a:latin typeface="Calibri"/>
                <a:cs typeface="Calibri"/>
              </a:rPr>
              <a:t>н</a:t>
            </a:r>
            <a:r>
              <a:rPr sz="1950" spc="-5" dirty="0">
                <a:latin typeface="Calibri"/>
                <a:cs typeface="Calibri"/>
              </a:rPr>
              <a:t>о</a:t>
            </a:r>
            <a:r>
              <a:rPr sz="1950" spc="-45" dirty="0">
                <a:latin typeface="Calibri"/>
                <a:cs typeface="Calibri"/>
              </a:rPr>
              <a:t>г</a:t>
            </a:r>
            <a:r>
              <a:rPr sz="1950" dirty="0">
                <a:latin typeface="Calibri"/>
                <a:cs typeface="Calibri"/>
              </a:rPr>
              <a:t>о	п</a:t>
            </a:r>
            <a:r>
              <a:rPr sz="1950" spc="-10" dirty="0">
                <a:latin typeface="Calibri"/>
                <a:cs typeface="Calibri"/>
              </a:rPr>
              <a:t>р</a:t>
            </a:r>
            <a:r>
              <a:rPr sz="1950" spc="-15" dirty="0">
                <a:latin typeface="Calibri"/>
                <a:cs typeface="Calibri"/>
              </a:rPr>
              <a:t>о</a:t>
            </a:r>
            <a:r>
              <a:rPr sz="1950" spc="-20" dirty="0">
                <a:latin typeface="Calibri"/>
                <a:cs typeface="Calibri"/>
              </a:rPr>
              <a:t>ц</a:t>
            </a:r>
            <a:r>
              <a:rPr sz="1950" dirty="0">
                <a:latin typeface="Calibri"/>
                <a:cs typeface="Calibri"/>
              </a:rPr>
              <a:t>е</a:t>
            </a:r>
            <a:r>
              <a:rPr sz="1950" spc="-15" dirty="0">
                <a:latin typeface="Calibri"/>
                <a:cs typeface="Calibri"/>
              </a:rPr>
              <a:t>с</a:t>
            </a:r>
            <a:r>
              <a:rPr sz="1950" dirty="0">
                <a:latin typeface="Calibri"/>
                <a:cs typeface="Calibri"/>
              </a:rPr>
              <a:t>са,	</a:t>
            </a:r>
            <a:r>
              <a:rPr sz="1950" spc="5" dirty="0">
                <a:latin typeface="Calibri"/>
                <a:cs typeface="Calibri"/>
              </a:rPr>
              <a:t>ф</a:t>
            </a:r>
            <a:r>
              <a:rPr sz="1950" spc="-10" dirty="0">
                <a:latin typeface="Calibri"/>
                <a:cs typeface="Calibri"/>
              </a:rPr>
              <a:t>о</a:t>
            </a:r>
            <a:r>
              <a:rPr sz="1950" spc="-5" dirty="0">
                <a:latin typeface="Calibri"/>
                <a:cs typeface="Calibri"/>
              </a:rPr>
              <a:t>р</a:t>
            </a:r>
            <a:r>
              <a:rPr sz="1950" spc="-10" dirty="0">
                <a:latin typeface="Calibri"/>
                <a:cs typeface="Calibri"/>
              </a:rPr>
              <a:t>ми</a:t>
            </a:r>
            <a:r>
              <a:rPr sz="1950" spc="-5" dirty="0">
                <a:latin typeface="Calibri"/>
                <a:cs typeface="Calibri"/>
              </a:rPr>
              <a:t>ров</a:t>
            </a:r>
            <a:r>
              <a:rPr sz="1950" spc="-15" dirty="0">
                <a:latin typeface="Calibri"/>
                <a:cs typeface="Calibri"/>
              </a:rPr>
              <a:t>а</a:t>
            </a:r>
            <a:r>
              <a:rPr sz="1950" dirty="0">
                <a:latin typeface="Calibri"/>
                <a:cs typeface="Calibri"/>
              </a:rPr>
              <a:t>н</a:t>
            </a:r>
            <a:r>
              <a:rPr sz="1950" spc="-10" dirty="0">
                <a:latin typeface="Calibri"/>
                <a:cs typeface="Calibri"/>
              </a:rPr>
              <a:t>и</a:t>
            </a:r>
            <a:r>
              <a:rPr sz="1950" dirty="0">
                <a:latin typeface="Calibri"/>
                <a:cs typeface="Calibri"/>
              </a:rPr>
              <a:t>е	</a:t>
            </a:r>
            <a:r>
              <a:rPr sz="1950" spc="-5" dirty="0">
                <a:latin typeface="Calibri"/>
                <a:cs typeface="Calibri"/>
              </a:rPr>
              <a:t>или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406670" y="5264524"/>
            <a:ext cx="476758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latin typeface="Calibri"/>
                <a:cs typeface="Calibri"/>
              </a:rPr>
              <a:t>актуализацию</a:t>
            </a:r>
            <a:r>
              <a:rPr sz="1950" spc="-2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коммерческого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предложения.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785604" y="6549866"/>
            <a:ext cx="5748655" cy="3141345"/>
          </a:xfrm>
          <a:custGeom>
            <a:avLst/>
            <a:gdLst/>
            <a:ahLst/>
            <a:cxnLst/>
            <a:rect l="l" t="t" r="r" b="b"/>
            <a:pathLst>
              <a:path w="5748655" h="3141345">
                <a:moveTo>
                  <a:pt x="5747881" y="120"/>
                </a:moveTo>
                <a:lnTo>
                  <a:pt x="518026" y="120"/>
                </a:lnTo>
                <a:lnTo>
                  <a:pt x="-247" y="518394"/>
                </a:lnTo>
                <a:lnTo>
                  <a:pt x="-247" y="3140877"/>
                </a:lnTo>
                <a:lnTo>
                  <a:pt x="5229607" y="3140877"/>
                </a:lnTo>
                <a:lnTo>
                  <a:pt x="5747881" y="2622731"/>
                </a:lnTo>
                <a:lnTo>
                  <a:pt x="5747881" y="120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887842" y="6656790"/>
            <a:ext cx="5547360" cy="144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36</a:t>
            </a:r>
            <a:endParaRPr sz="5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45"/>
              </a:spcBef>
              <a:tabLst>
                <a:tab pos="1012190" algn="l"/>
                <a:tab pos="2339340" algn="l"/>
                <a:tab pos="2793365" algn="l"/>
                <a:tab pos="3607435" algn="l"/>
                <a:tab pos="5282565" algn="l"/>
              </a:tabLst>
            </a:pPr>
            <a:r>
              <a:rPr sz="1950" spc="-110" dirty="0">
                <a:latin typeface="Calibri"/>
                <a:cs typeface="Calibri"/>
              </a:rPr>
              <a:t>У</a:t>
            </a:r>
            <a:r>
              <a:rPr sz="1950" dirty="0">
                <a:latin typeface="Calibri"/>
                <a:cs typeface="Calibri"/>
              </a:rPr>
              <a:t>слу</a:t>
            </a:r>
            <a:r>
              <a:rPr sz="1950" spc="-20" dirty="0">
                <a:latin typeface="Calibri"/>
                <a:cs typeface="Calibri"/>
              </a:rPr>
              <a:t>г</a:t>
            </a:r>
            <a:r>
              <a:rPr sz="1950" dirty="0">
                <a:latin typeface="Calibri"/>
                <a:cs typeface="Calibri"/>
              </a:rPr>
              <a:t>а	вкл</a:t>
            </a:r>
            <a:r>
              <a:rPr sz="1950" spc="-10" dirty="0">
                <a:latin typeface="Calibri"/>
                <a:cs typeface="Calibri"/>
              </a:rPr>
              <a:t>ю</a:t>
            </a:r>
            <a:r>
              <a:rPr sz="1950" dirty="0">
                <a:latin typeface="Calibri"/>
                <a:cs typeface="Calibri"/>
              </a:rPr>
              <a:t>ч</a:t>
            </a:r>
            <a:r>
              <a:rPr sz="1950" spc="-10" dirty="0">
                <a:latin typeface="Calibri"/>
                <a:cs typeface="Calibri"/>
              </a:rPr>
              <a:t>а</a:t>
            </a:r>
            <a:r>
              <a:rPr sz="1950" spc="-15" dirty="0">
                <a:latin typeface="Calibri"/>
                <a:cs typeface="Calibri"/>
              </a:rPr>
              <a:t>е</a:t>
            </a:r>
            <a:r>
              <a:rPr sz="1950" dirty="0">
                <a:latin typeface="Calibri"/>
                <a:cs typeface="Calibri"/>
              </a:rPr>
              <a:t>т	в	себя	</a:t>
            </a:r>
            <a:r>
              <a:rPr sz="1950" spc="-5" dirty="0">
                <a:latin typeface="Calibri"/>
                <a:cs typeface="Calibri"/>
              </a:rPr>
              <a:t>р</a:t>
            </a:r>
            <a:r>
              <a:rPr sz="1950" spc="-10" dirty="0">
                <a:latin typeface="Calibri"/>
                <a:cs typeface="Calibri"/>
              </a:rPr>
              <a:t>а</a:t>
            </a:r>
            <a:r>
              <a:rPr sz="1950" dirty="0">
                <a:latin typeface="Calibri"/>
                <a:cs typeface="Calibri"/>
              </a:rPr>
              <a:t>зм</a:t>
            </a:r>
            <a:r>
              <a:rPr sz="1950" spc="-20" dirty="0">
                <a:latin typeface="Calibri"/>
                <a:cs typeface="Calibri"/>
              </a:rPr>
              <a:t>е</a:t>
            </a:r>
            <a:r>
              <a:rPr sz="1950" spc="-15" dirty="0">
                <a:latin typeface="Calibri"/>
                <a:cs typeface="Calibri"/>
              </a:rPr>
              <a:t>щ</a:t>
            </a:r>
            <a:r>
              <a:rPr sz="1950" dirty="0">
                <a:latin typeface="Calibri"/>
                <a:cs typeface="Calibri"/>
              </a:rPr>
              <a:t>ен</a:t>
            </a:r>
            <a:r>
              <a:rPr sz="1950" spc="-5" dirty="0">
                <a:latin typeface="Calibri"/>
                <a:cs typeface="Calibri"/>
              </a:rPr>
              <a:t>и</a:t>
            </a:r>
            <a:r>
              <a:rPr sz="1950" dirty="0">
                <a:latin typeface="Calibri"/>
                <a:cs typeface="Calibri"/>
              </a:rPr>
              <a:t>е	</a:t>
            </a:r>
            <a:r>
              <a:rPr sz="1950" spc="-5" dirty="0">
                <a:latin typeface="Calibri"/>
                <a:cs typeface="Calibri"/>
              </a:rPr>
              <a:t>на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87842" y="8078672"/>
            <a:ext cx="5547360" cy="981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95"/>
              </a:spcBef>
            </a:pPr>
            <a:r>
              <a:rPr sz="1950" spc="-5" dirty="0">
                <a:latin typeface="Calibri"/>
                <a:cs typeface="Calibri"/>
              </a:rPr>
              <a:t>маркетплейсах,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обучение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работе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на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них,</a:t>
            </a:r>
            <a:r>
              <a:rPr sz="1950" dirty="0">
                <a:latin typeface="Calibri"/>
                <a:cs typeface="Calibri"/>
              </a:rPr>
              <a:t> а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также </a:t>
            </a:r>
            <a:r>
              <a:rPr sz="1950" spc="-5" dirty="0">
                <a:latin typeface="Calibri"/>
                <a:cs typeface="Calibri"/>
              </a:rPr>
              <a:t> сопровождение</a:t>
            </a:r>
            <a:r>
              <a:rPr sz="1950" dirty="0">
                <a:latin typeface="Calibri"/>
                <a:cs typeface="Calibri"/>
              </a:rPr>
              <a:t> в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течение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времени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размещения. </a:t>
            </a:r>
            <a:r>
              <a:rPr sz="195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(Alibaba,</a:t>
            </a:r>
            <a:r>
              <a:rPr sz="1950" spc="-1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Satu.kz,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Epinduo,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леснойресурс.рф).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96411" y="6598634"/>
            <a:ext cx="5749925" cy="3142615"/>
          </a:xfrm>
          <a:custGeom>
            <a:avLst/>
            <a:gdLst/>
            <a:ahLst/>
            <a:cxnLst/>
            <a:rect l="l" t="t" r="r" b="b"/>
            <a:pathLst>
              <a:path w="5749925" h="3142615">
                <a:moveTo>
                  <a:pt x="5749569" y="119"/>
                </a:moveTo>
                <a:lnTo>
                  <a:pt x="518317" y="119"/>
                </a:lnTo>
                <a:lnTo>
                  <a:pt x="-83" y="518646"/>
                </a:lnTo>
                <a:lnTo>
                  <a:pt x="-83" y="3142400"/>
                </a:lnTo>
                <a:lnTo>
                  <a:pt x="5231168" y="3142400"/>
                </a:lnTo>
                <a:lnTo>
                  <a:pt x="5749569" y="2623999"/>
                </a:lnTo>
                <a:lnTo>
                  <a:pt x="5749569" y="119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703606" y="6585163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35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04348" y="7603704"/>
            <a:ext cx="5319395" cy="977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6900"/>
              </a:lnSpc>
              <a:spcBef>
                <a:spcPts val="9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себя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проведение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правовой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экспертизы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контракта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подготовку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проекта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экспортного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контракта.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268533" y="6766135"/>
            <a:ext cx="15868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20" dirty="0">
                <a:latin typeface="Calibri"/>
                <a:cs typeface="Calibri"/>
              </a:rPr>
              <a:t>ЭКСПОРТНОГО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73227" y="6747237"/>
            <a:ext cx="2296160" cy="65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5"/>
              </a:spcBef>
            </a:pPr>
            <a:r>
              <a:rPr sz="1950" b="1" spc="-10" dirty="0">
                <a:latin typeface="Calibri"/>
                <a:cs typeface="Calibri"/>
              </a:rPr>
              <a:t>СОПРОВОЖДЕНИЕ </a:t>
            </a:r>
            <a:r>
              <a:rPr sz="1950" b="1" spc="-5" dirty="0">
                <a:latin typeface="Calibri"/>
                <a:cs typeface="Calibri"/>
              </a:rPr>
              <a:t> </a:t>
            </a:r>
            <a:r>
              <a:rPr sz="1950" b="1" spc="-45" dirty="0">
                <a:latin typeface="Calibri"/>
                <a:cs typeface="Calibri"/>
              </a:rPr>
              <a:t>К</a:t>
            </a:r>
            <a:r>
              <a:rPr sz="1950" b="1" spc="-5" dirty="0">
                <a:latin typeface="Calibri"/>
                <a:cs typeface="Calibri"/>
              </a:rPr>
              <a:t>ОНТ</a:t>
            </a:r>
            <a:r>
              <a:rPr sz="1950" b="1" spc="-105" dirty="0">
                <a:latin typeface="Calibri"/>
                <a:cs typeface="Calibri"/>
              </a:rPr>
              <a:t>Р</a:t>
            </a:r>
            <a:r>
              <a:rPr sz="1950" b="1" dirty="0">
                <a:latin typeface="Calibri"/>
                <a:cs typeface="Calibri"/>
              </a:rPr>
              <a:t>А</a:t>
            </a:r>
            <a:r>
              <a:rPr sz="1950" b="1" spc="-20" dirty="0">
                <a:latin typeface="Calibri"/>
                <a:cs typeface="Calibri"/>
              </a:rPr>
              <a:t>К</a:t>
            </a:r>
            <a:r>
              <a:rPr sz="1950" b="1" spc="-145" dirty="0">
                <a:latin typeface="Calibri"/>
                <a:cs typeface="Calibri"/>
              </a:rPr>
              <a:t>Т</a:t>
            </a:r>
            <a:r>
              <a:rPr sz="1950" b="1" dirty="0">
                <a:latin typeface="Calibri"/>
                <a:cs typeface="Calibri"/>
              </a:rPr>
              <a:t>А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01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04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109170" y="6635988"/>
            <a:ext cx="2122805" cy="65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5"/>
              </a:spcBef>
            </a:pPr>
            <a:r>
              <a:rPr sz="1950" b="1" spc="-15" dirty="0">
                <a:latin typeface="Calibri"/>
                <a:cs typeface="Calibri"/>
              </a:rPr>
              <a:t>РАЗМЕЩЕНИЕ </a:t>
            </a:r>
            <a:r>
              <a:rPr sz="1950" b="1" spc="-10" dirty="0">
                <a:latin typeface="Calibri"/>
                <a:cs typeface="Calibri"/>
              </a:rPr>
              <a:t> </a:t>
            </a:r>
            <a:r>
              <a:rPr sz="1950" b="1" spc="5" dirty="0">
                <a:latin typeface="Calibri"/>
                <a:cs typeface="Calibri"/>
              </a:rPr>
              <a:t>М</a:t>
            </a:r>
            <a:r>
              <a:rPr sz="1950" b="1" spc="-15" dirty="0">
                <a:latin typeface="Calibri"/>
                <a:cs typeface="Calibri"/>
              </a:rPr>
              <a:t>Е</a:t>
            </a:r>
            <a:r>
              <a:rPr sz="1950" b="1" spc="5" dirty="0">
                <a:latin typeface="Calibri"/>
                <a:cs typeface="Calibri"/>
              </a:rPr>
              <a:t>Ж</a:t>
            </a:r>
            <a:r>
              <a:rPr sz="1950" b="1" spc="-45" dirty="0">
                <a:latin typeface="Calibri"/>
                <a:cs typeface="Calibri"/>
              </a:rPr>
              <a:t>Д</a:t>
            </a:r>
            <a:r>
              <a:rPr sz="1950" b="1" spc="-15" dirty="0">
                <a:latin typeface="Calibri"/>
                <a:cs typeface="Calibri"/>
              </a:rPr>
              <a:t>У</a:t>
            </a:r>
            <a:r>
              <a:rPr sz="1950" b="1" dirty="0">
                <a:latin typeface="Calibri"/>
                <a:cs typeface="Calibri"/>
              </a:rPr>
              <a:t>НАР</a:t>
            </a:r>
            <a:r>
              <a:rPr sz="1950" b="1" spc="-70" dirty="0">
                <a:latin typeface="Calibri"/>
                <a:cs typeface="Calibri"/>
              </a:rPr>
              <a:t>О</a:t>
            </a:r>
            <a:r>
              <a:rPr sz="1950" b="1" spc="-10" dirty="0">
                <a:latin typeface="Calibri"/>
                <a:cs typeface="Calibri"/>
              </a:rPr>
              <a:t>Д</a:t>
            </a:r>
            <a:r>
              <a:rPr sz="1950" b="1" dirty="0">
                <a:latin typeface="Calibri"/>
                <a:cs typeface="Calibri"/>
              </a:rPr>
              <a:t>НЫХ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459119" y="6635988"/>
            <a:ext cx="1635125" cy="659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01115">
              <a:lnSpc>
                <a:spcPct val="106700"/>
              </a:lnSpc>
              <a:spcBef>
                <a:spcPts val="95"/>
              </a:spcBef>
            </a:pPr>
            <a:r>
              <a:rPr sz="1950" b="1" dirty="0">
                <a:latin typeface="Calibri"/>
                <a:cs typeface="Calibri"/>
              </a:rPr>
              <a:t>НА  </a:t>
            </a:r>
            <a:r>
              <a:rPr sz="1950" b="1" spc="-60" dirty="0">
                <a:latin typeface="Calibri"/>
                <a:cs typeface="Calibri"/>
              </a:rPr>
              <a:t>Э</a:t>
            </a:r>
            <a:r>
              <a:rPr sz="1950" b="1" spc="-10" dirty="0">
                <a:latin typeface="Calibri"/>
                <a:cs typeface="Calibri"/>
              </a:rPr>
              <a:t>Л</a:t>
            </a:r>
            <a:r>
              <a:rPr sz="1950" b="1" dirty="0">
                <a:latin typeface="Calibri"/>
                <a:cs typeface="Calibri"/>
              </a:rPr>
              <a:t>Е</a:t>
            </a:r>
            <a:r>
              <a:rPr sz="1950" b="1" spc="-20" dirty="0">
                <a:latin typeface="Calibri"/>
                <a:cs typeface="Calibri"/>
              </a:rPr>
              <a:t>К</a:t>
            </a:r>
            <a:r>
              <a:rPr sz="1950" b="1" spc="-5" dirty="0">
                <a:latin typeface="Calibri"/>
                <a:cs typeface="Calibri"/>
              </a:rPr>
              <a:t>ТР</a:t>
            </a:r>
            <a:r>
              <a:rPr sz="1950" b="1" spc="-20" dirty="0">
                <a:latin typeface="Calibri"/>
                <a:cs typeface="Calibri"/>
              </a:rPr>
              <a:t>О</a:t>
            </a:r>
            <a:r>
              <a:rPr sz="1950" b="1" spc="-10" dirty="0">
                <a:latin typeface="Calibri"/>
                <a:cs typeface="Calibri"/>
              </a:rPr>
              <a:t>Н</a:t>
            </a:r>
            <a:r>
              <a:rPr sz="1950" b="1" dirty="0">
                <a:latin typeface="Calibri"/>
                <a:cs typeface="Calibri"/>
              </a:rPr>
              <a:t>НЫХ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109170" y="7290377"/>
            <a:ext cx="250825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dirty="0">
                <a:latin typeface="Calibri"/>
                <a:cs typeface="Calibri"/>
              </a:rPr>
              <a:t>П</a:t>
            </a:r>
            <a:r>
              <a:rPr sz="1950" b="1" spc="5" dirty="0">
                <a:latin typeface="Calibri"/>
                <a:cs typeface="Calibri"/>
              </a:rPr>
              <a:t>Л</a:t>
            </a:r>
            <a:r>
              <a:rPr sz="1950" b="1" spc="-5" dirty="0">
                <a:latin typeface="Calibri"/>
                <a:cs typeface="Calibri"/>
              </a:rPr>
              <a:t>ОЩАДК</a:t>
            </a:r>
            <a:r>
              <a:rPr sz="1950" b="1" spc="5" dirty="0">
                <a:latin typeface="Calibri"/>
                <a:cs typeface="Calibri"/>
              </a:rPr>
              <a:t>А</a:t>
            </a:r>
            <a:r>
              <a:rPr sz="1950" b="1" dirty="0">
                <a:latin typeface="Calibri"/>
                <a:cs typeface="Calibri"/>
              </a:rPr>
              <a:t>Х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01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04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950" b="1" spc="-60" dirty="0">
                <a:solidFill>
                  <a:srgbClr val="FF0000"/>
                </a:solidFill>
                <a:latin typeface="Calibri"/>
                <a:cs typeface="Calibri"/>
              </a:rPr>
              <a:t>22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350047" y="1053768"/>
            <a:ext cx="15933419" cy="1536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42330" marR="5080" indent="-5930265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5" dirty="0">
                <a:solidFill>
                  <a:srgbClr val="FFFFFF"/>
                </a:solidFill>
              </a:rPr>
              <a:t> </a:t>
            </a:r>
            <a:r>
              <a:rPr sz="4950" spc="-30" dirty="0">
                <a:solidFill>
                  <a:srgbClr val="FFFFFF"/>
                </a:solidFill>
              </a:rPr>
              <a:t>ПОДДЕРЖКИ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ЭКСПОРТНО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ОРИЕНТИРОВАННЫХ </a:t>
            </a:r>
            <a:r>
              <a:rPr sz="4950" spc="-110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ПРЕДПРИЯТИЙ</a:t>
            </a:r>
            <a:endParaRPr sz="4950"/>
          </a:p>
        </p:txBody>
      </p:sp>
      <p:sp>
        <p:nvSpPr>
          <p:cNvPr id="30" name="object 30"/>
          <p:cNvSpPr txBox="1"/>
          <p:nvPr/>
        </p:nvSpPr>
        <p:spPr>
          <a:xfrm>
            <a:off x="1025422" y="10086211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3188" y="3037046"/>
            <a:ext cx="10071735" cy="7173595"/>
          </a:xfrm>
          <a:custGeom>
            <a:avLst/>
            <a:gdLst/>
            <a:ahLst/>
            <a:cxnLst/>
            <a:rect l="l" t="t" r="r" b="b"/>
            <a:pathLst>
              <a:path w="10071735" h="7173595">
                <a:moveTo>
                  <a:pt x="10071132" y="209"/>
                </a:moveTo>
                <a:lnTo>
                  <a:pt x="907806" y="209"/>
                </a:lnTo>
                <a:lnTo>
                  <a:pt x="-220" y="1183819"/>
                </a:lnTo>
                <a:lnTo>
                  <a:pt x="-220" y="7173343"/>
                </a:lnTo>
                <a:lnTo>
                  <a:pt x="9163105" y="7173343"/>
                </a:lnTo>
                <a:lnTo>
                  <a:pt x="10071132" y="5989758"/>
                </a:lnTo>
                <a:lnTo>
                  <a:pt x="10071132" y="209"/>
                </a:lnTo>
                <a:close/>
              </a:path>
            </a:pathLst>
          </a:custGeom>
          <a:solidFill>
            <a:srgbClr val="E8D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18321" y="3099178"/>
            <a:ext cx="714375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spc="-5" dirty="0">
                <a:solidFill>
                  <a:srgbClr val="E84E22"/>
                </a:solidFill>
              </a:rPr>
              <a:t>39</a:t>
            </a:r>
            <a:endParaRPr sz="5350"/>
          </a:p>
        </p:txBody>
      </p:sp>
      <p:sp>
        <p:nvSpPr>
          <p:cNvPr id="5" name="object 5"/>
          <p:cNvSpPr txBox="1"/>
          <p:nvPr/>
        </p:nvSpPr>
        <p:spPr>
          <a:xfrm>
            <a:off x="9017406" y="4097678"/>
            <a:ext cx="9187815" cy="8216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sz="1700" spc="-1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7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7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аренду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1D1D1B"/>
                </a:solidFill>
                <a:latin typeface="Calibri"/>
                <a:cs typeface="Calibri"/>
              </a:rPr>
              <a:t>выставочной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 площади,</a:t>
            </a:r>
            <a:r>
              <a:rPr sz="17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застройку</a:t>
            </a:r>
            <a:r>
              <a:rPr sz="17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стенда,</a:t>
            </a:r>
            <a:r>
              <a:rPr sz="17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аренду</a:t>
            </a:r>
            <a:r>
              <a:rPr sz="17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дополнительного </a:t>
            </a:r>
            <a:r>
              <a:rPr sz="1700" spc="-3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оборудования,</a:t>
            </a:r>
            <a:r>
              <a:rPr sz="170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1D1D1B"/>
                </a:solidFill>
                <a:latin typeface="Calibri"/>
                <a:cs typeface="Calibri"/>
              </a:rPr>
              <a:t>организацию</a:t>
            </a:r>
            <a:r>
              <a:rPr sz="1700" spc="-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работы</a:t>
            </a:r>
            <a:r>
              <a:rPr sz="170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D1D1B"/>
                </a:solidFill>
                <a:latin typeface="Calibri"/>
                <a:cs typeface="Calibri"/>
              </a:rPr>
              <a:t>переводчиков.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*Коллективный</a:t>
            </a:r>
            <a:r>
              <a:rPr sz="17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1D1D1B"/>
                </a:solidFill>
                <a:latin typeface="Calibri"/>
                <a:cs typeface="Calibri"/>
              </a:rPr>
              <a:t>стенд: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19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pc="-5" dirty="0"/>
              <a:t>Строительство</a:t>
            </a:r>
            <a:r>
              <a:rPr spc="-20" dirty="0"/>
              <a:t> </a:t>
            </a:r>
            <a:r>
              <a:rPr dirty="0"/>
              <a:t>и интерьер</a:t>
            </a:r>
            <a:r>
              <a:rPr spc="-25" dirty="0"/>
              <a:t> </a:t>
            </a:r>
            <a:r>
              <a:rPr dirty="0"/>
              <a:t>2022 13-15 </a:t>
            </a:r>
            <a:r>
              <a:rPr spc="-5" dirty="0"/>
              <a:t>мая</a:t>
            </a:r>
            <a:r>
              <a:rPr spc="-10" dirty="0"/>
              <a:t> </a:t>
            </a:r>
            <a:r>
              <a:rPr dirty="0"/>
              <a:t>2022г</a:t>
            </a:r>
            <a:r>
              <a:rPr spc="-5" dirty="0"/>
              <a:t> (Армения)</a:t>
            </a: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/>
              <a:t>KIHE</a:t>
            </a:r>
            <a:r>
              <a:rPr spc="5" dirty="0"/>
              <a:t> </a:t>
            </a:r>
            <a:r>
              <a:rPr dirty="0"/>
              <a:t>–</a:t>
            </a:r>
            <a:r>
              <a:rPr spc="15" dirty="0"/>
              <a:t> </a:t>
            </a:r>
            <a:r>
              <a:rPr spc="-5" dirty="0"/>
              <a:t>Казахстанская </a:t>
            </a:r>
            <a:r>
              <a:rPr spc="-10" dirty="0"/>
              <a:t>Международная</a:t>
            </a:r>
            <a:r>
              <a:rPr spc="-5" dirty="0"/>
              <a:t> Выставка</a:t>
            </a:r>
            <a:r>
              <a:rPr dirty="0"/>
              <a:t> </a:t>
            </a:r>
            <a:r>
              <a:rPr spc="-5" dirty="0"/>
              <a:t>«Здравоохранение»</a:t>
            </a:r>
            <a:r>
              <a:rPr spc="-10" dirty="0"/>
              <a:t> </a:t>
            </a:r>
            <a:r>
              <a:rPr spc="-5" dirty="0"/>
              <a:t>18-20</a:t>
            </a:r>
            <a:r>
              <a:rPr spc="15" dirty="0"/>
              <a:t> </a:t>
            </a:r>
            <a:r>
              <a:rPr spc="-5" dirty="0"/>
              <a:t>мая</a:t>
            </a:r>
            <a:r>
              <a:rPr spc="10" dirty="0"/>
              <a:t> </a:t>
            </a:r>
            <a:r>
              <a:rPr dirty="0"/>
              <a:t>2022г</a:t>
            </a:r>
            <a:r>
              <a:rPr spc="15" dirty="0"/>
              <a:t> </a:t>
            </a:r>
            <a:r>
              <a:rPr spc="-5" dirty="0"/>
              <a:t>(Казахстан)</a:t>
            </a: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pc="-15" dirty="0"/>
              <a:t>Неделя</a:t>
            </a:r>
            <a:r>
              <a:rPr spc="-5" dirty="0"/>
              <a:t> </a:t>
            </a:r>
            <a:r>
              <a:rPr dirty="0"/>
              <a:t>закупок</a:t>
            </a:r>
            <a:r>
              <a:rPr spc="10" dirty="0"/>
              <a:t> </a:t>
            </a:r>
            <a:r>
              <a:rPr spc="-5" dirty="0"/>
              <a:t>сетей</a:t>
            </a:r>
            <a:r>
              <a:rPr spc="20" dirty="0"/>
              <a:t> </a:t>
            </a:r>
            <a:r>
              <a:rPr dirty="0"/>
              <a:t>на</a:t>
            </a:r>
            <a:r>
              <a:rPr spc="10" dirty="0"/>
              <a:t> </a:t>
            </a:r>
            <a:r>
              <a:rPr spc="-5" dirty="0"/>
              <a:t>Неве</a:t>
            </a:r>
            <a:r>
              <a:rPr dirty="0"/>
              <a:t> </a:t>
            </a:r>
            <a:r>
              <a:rPr spc="-10" dirty="0"/>
              <a:t>Neva</a:t>
            </a:r>
            <a:r>
              <a:rPr spc="-5" dirty="0"/>
              <a:t> </a:t>
            </a:r>
            <a:r>
              <a:rPr spc="-10" dirty="0"/>
              <a:t>Buyers </a:t>
            </a:r>
            <a:r>
              <a:rPr spc="-15" dirty="0"/>
              <a:t>Week</a:t>
            </a:r>
            <a:r>
              <a:rPr dirty="0"/>
              <a:t> и</a:t>
            </a:r>
            <a:r>
              <a:rPr spc="20" dirty="0"/>
              <a:t> </a:t>
            </a:r>
            <a:r>
              <a:rPr spc="-5" dirty="0"/>
              <a:t>выставка </a:t>
            </a:r>
            <a:r>
              <a:rPr spc="-10" dirty="0"/>
              <a:t>Белые</a:t>
            </a:r>
            <a:r>
              <a:rPr dirty="0"/>
              <a:t> ночи</a:t>
            </a:r>
            <a:r>
              <a:rPr spc="45" dirty="0"/>
              <a:t> </a:t>
            </a:r>
            <a:r>
              <a:rPr spc="-5" dirty="0"/>
              <a:t>21-22</a:t>
            </a:r>
            <a:r>
              <a:rPr spc="5" dirty="0"/>
              <a:t> </a:t>
            </a:r>
            <a:r>
              <a:rPr spc="-5" dirty="0"/>
              <a:t>июня</a:t>
            </a:r>
            <a:r>
              <a:rPr spc="5" dirty="0"/>
              <a:t> </a:t>
            </a:r>
            <a:r>
              <a:rPr dirty="0"/>
              <a:t>2022г</a:t>
            </a:r>
            <a:r>
              <a:rPr spc="10" dirty="0"/>
              <a:t> </a:t>
            </a:r>
            <a:r>
              <a:rPr spc="-5" dirty="0"/>
              <a:t>(Санкт-</a:t>
            </a:r>
          </a:p>
          <a:p>
            <a:pPr marL="299085">
              <a:lnSpc>
                <a:spcPct val="100000"/>
              </a:lnSpc>
              <a:spcBef>
                <a:spcPts val="10"/>
              </a:spcBef>
            </a:pPr>
            <a:r>
              <a:rPr spc="-5" dirty="0"/>
              <a:t>Петербург)</a:t>
            </a: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/>
              <a:t>Russian</a:t>
            </a:r>
            <a:r>
              <a:rPr spc="-15" dirty="0"/>
              <a:t> </a:t>
            </a:r>
            <a:r>
              <a:rPr spc="-5" dirty="0"/>
              <a:t>Export</a:t>
            </a:r>
            <a:r>
              <a:rPr spc="-35" dirty="0"/>
              <a:t> </a:t>
            </a:r>
            <a:r>
              <a:rPr spc="-15" dirty="0"/>
              <a:t>Week</a:t>
            </a:r>
            <a:r>
              <a:rPr spc="25" dirty="0"/>
              <a:t> </a:t>
            </a:r>
            <a:r>
              <a:rPr spc="-5" dirty="0"/>
              <a:t>7-9</a:t>
            </a:r>
            <a:r>
              <a:rPr spc="5" dirty="0"/>
              <a:t> </a:t>
            </a:r>
            <a:r>
              <a:rPr dirty="0"/>
              <a:t>сентября</a:t>
            </a:r>
            <a:r>
              <a:rPr spc="-45" dirty="0"/>
              <a:t> </a:t>
            </a:r>
            <a:r>
              <a:rPr dirty="0"/>
              <a:t>2022г </a:t>
            </a:r>
            <a:r>
              <a:rPr spc="-10" dirty="0"/>
              <a:t>(Краснодар)</a:t>
            </a: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pc="-5" dirty="0"/>
              <a:t>Interbuild</a:t>
            </a:r>
            <a:r>
              <a:rPr spc="-35" dirty="0"/>
              <a:t> </a:t>
            </a:r>
            <a:r>
              <a:rPr spc="-5" dirty="0"/>
              <a:t>Jordan</a:t>
            </a:r>
            <a:r>
              <a:rPr dirty="0"/>
              <a:t> </a:t>
            </a:r>
            <a:r>
              <a:rPr spc="-15" dirty="0"/>
              <a:t>Fair</a:t>
            </a:r>
            <a:r>
              <a:rPr spc="5" dirty="0"/>
              <a:t> </a:t>
            </a:r>
            <a:r>
              <a:rPr dirty="0"/>
              <a:t>2022</a:t>
            </a:r>
            <a:r>
              <a:rPr spc="-20" dirty="0"/>
              <a:t> </a:t>
            </a:r>
            <a:r>
              <a:rPr spc="-5" dirty="0"/>
              <a:t>(Near</a:t>
            </a:r>
            <a:r>
              <a:rPr spc="-10" dirty="0"/>
              <a:t> </a:t>
            </a:r>
            <a:r>
              <a:rPr spc="-15" dirty="0"/>
              <a:t>East</a:t>
            </a:r>
            <a:r>
              <a:rPr spc="5" dirty="0"/>
              <a:t> </a:t>
            </a:r>
            <a:r>
              <a:rPr spc="-5" dirty="0"/>
              <a:t>Exhibition)</a:t>
            </a:r>
            <a:r>
              <a:rPr dirty="0"/>
              <a:t> </a:t>
            </a:r>
            <a:r>
              <a:rPr spc="-5" dirty="0"/>
              <a:t>12-15</a:t>
            </a:r>
            <a:r>
              <a:rPr spc="10" dirty="0"/>
              <a:t> </a:t>
            </a:r>
            <a:r>
              <a:rPr dirty="0"/>
              <a:t>сентября</a:t>
            </a:r>
            <a:r>
              <a:rPr spc="-20" dirty="0"/>
              <a:t> </a:t>
            </a:r>
            <a:r>
              <a:rPr dirty="0"/>
              <a:t>2022г</a:t>
            </a:r>
            <a:r>
              <a:rPr spc="10" dirty="0"/>
              <a:t> </a:t>
            </a:r>
            <a:r>
              <a:rPr spc="-10" dirty="0"/>
              <a:t>(Иордания)</a:t>
            </a:r>
          </a:p>
          <a:p>
            <a:pPr marL="299085" indent="-287020">
              <a:lnSpc>
                <a:spcPct val="100000"/>
              </a:lnSpc>
              <a:spcBef>
                <a:spcPts val="13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/>
              <a:t>MOC</a:t>
            </a:r>
            <a:r>
              <a:rPr spc="-5" dirty="0"/>
              <a:t> </a:t>
            </a:r>
            <a:r>
              <a:rPr dirty="0"/>
              <a:t>2022</a:t>
            </a:r>
            <a:r>
              <a:rPr spc="-5" dirty="0"/>
              <a:t> 18-20</a:t>
            </a:r>
            <a:r>
              <a:rPr dirty="0"/>
              <a:t> </a:t>
            </a:r>
            <a:r>
              <a:rPr spc="-5" dirty="0"/>
              <a:t>октября</a:t>
            </a:r>
            <a:r>
              <a:rPr spc="-45" dirty="0"/>
              <a:t> </a:t>
            </a:r>
            <a:r>
              <a:rPr dirty="0"/>
              <a:t>2022г </a:t>
            </a:r>
            <a:r>
              <a:rPr spc="-5" dirty="0"/>
              <a:t>(Египет)</a:t>
            </a:r>
          </a:p>
          <a:p>
            <a:pPr marL="299085" marR="5080" indent="-287020">
              <a:lnSpc>
                <a:spcPct val="1006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/>
              <a:t>"Химия. </a:t>
            </a:r>
            <a:r>
              <a:rPr spc="-5" dirty="0"/>
              <a:t>Нефть</a:t>
            </a:r>
            <a:r>
              <a:rPr spc="5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dirty="0"/>
              <a:t>газ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spc="-5" dirty="0"/>
              <a:t>21-я</a:t>
            </a:r>
            <a:r>
              <a:rPr spc="5" dirty="0"/>
              <a:t> </a:t>
            </a:r>
            <a:r>
              <a:rPr spc="-10" dirty="0"/>
              <a:t>международная </a:t>
            </a:r>
            <a:r>
              <a:rPr dirty="0"/>
              <a:t>специализированная</a:t>
            </a:r>
            <a:r>
              <a:rPr spc="-15" dirty="0"/>
              <a:t> </a:t>
            </a:r>
            <a:r>
              <a:rPr spc="-5" dirty="0"/>
              <a:t>выставка</a:t>
            </a:r>
            <a:r>
              <a:rPr spc="-10" dirty="0"/>
              <a:t> </a:t>
            </a:r>
            <a:r>
              <a:rPr dirty="0"/>
              <a:t>химической</a:t>
            </a:r>
            <a:r>
              <a:rPr spc="-5" dirty="0"/>
              <a:t> </a:t>
            </a:r>
            <a:r>
              <a:rPr dirty="0"/>
              <a:t>и</a:t>
            </a:r>
            <a:r>
              <a:rPr spc="20" dirty="0"/>
              <a:t> </a:t>
            </a:r>
            <a:r>
              <a:rPr spc="-5" dirty="0"/>
              <a:t>нефтегазовой </a:t>
            </a:r>
            <a:r>
              <a:rPr spc="-370" dirty="0"/>
              <a:t> </a:t>
            </a:r>
            <a:r>
              <a:rPr spc="-5" dirty="0"/>
              <a:t>промышленности</a:t>
            </a:r>
            <a:r>
              <a:rPr spc="-15" dirty="0"/>
              <a:t> </a:t>
            </a:r>
            <a:r>
              <a:rPr dirty="0"/>
              <a:t>и</a:t>
            </a:r>
            <a:r>
              <a:rPr spc="10" dirty="0"/>
              <a:t> </a:t>
            </a:r>
            <a:r>
              <a:rPr spc="-5" dirty="0"/>
              <a:t>науки"</a:t>
            </a:r>
            <a:r>
              <a:rPr spc="20" dirty="0"/>
              <a:t> </a:t>
            </a:r>
            <a:r>
              <a:rPr spc="-5" dirty="0"/>
              <a:t>20-22</a:t>
            </a:r>
            <a:r>
              <a:rPr dirty="0"/>
              <a:t> сентября</a:t>
            </a:r>
            <a:r>
              <a:rPr spc="-30" dirty="0"/>
              <a:t> </a:t>
            </a:r>
            <a:r>
              <a:rPr dirty="0"/>
              <a:t>2022г </a:t>
            </a:r>
            <a:r>
              <a:rPr spc="-10" dirty="0"/>
              <a:t>(Беларусь)</a:t>
            </a: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pc="-15" dirty="0"/>
              <a:t>AgroWorld</a:t>
            </a:r>
            <a:r>
              <a:rPr spc="-30" dirty="0"/>
              <a:t> </a:t>
            </a:r>
            <a:r>
              <a:rPr spc="-10" dirty="0"/>
              <a:t>Kazakhstan</a:t>
            </a:r>
            <a:r>
              <a:rPr spc="-35" dirty="0"/>
              <a:t> </a:t>
            </a:r>
            <a:r>
              <a:rPr dirty="0"/>
              <a:t>2022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spc="-10" dirty="0"/>
              <a:t>международная </a:t>
            </a:r>
            <a:r>
              <a:rPr dirty="0"/>
              <a:t>специализированная</a:t>
            </a:r>
            <a:r>
              <a:rPr spc="-10" dirty="0"/>
              <a:t> </a:t>
            </a:r>
            <a:r>
              <a:rPr spc="-5" dirty="0"/>
              <a:t>выставка </a:t>
            </a:r>
            <a:r>
              <a:rPr spc="-10" dirty="0"/>
              <a:t>сельского</a:t>
            </a:r>
            <a:r>
              <a:rPr dirty="0"/>
              <a:t> </a:t>
            </a:r>
            <a:r>
              <a:rPr spc="-5" dirty="0"/>
              <a:t>хозяйства</a:t>
            </a:r>
            <a:r>
              <a:rPr spc="35" dirty="0"/>
              <a:t> </a:t>
            </a:r>
            <a:r>
              <a:rPr spc="-5" dirty="0"/>
              <a:t>2-4</a:t>
            </a:r>
          </a:p>
          <a:p>
            <a:pPr marL="299085">
              <a:lnSpc>
                <a:spcPct val="100000"/>
              </a:lnSpc>
              <a:spcBef>
                <a:spcPts val="25"/>
              </a:spcBef>
            </a:pPr>
            <a:r>
              <a:rPr dirty="0"/>
              <a:t>ноября</a:t>
            </a:r>
            <a:r>
              <a:rPr spc="-45" dirty="0"/>
              <a:t> </a:t>
            </a:r>
            <a:r>
              <a:rPr dirty="0"/>
              <a:t>2022г</a:t>
            </a:r>
            <a:r>
              <a:rPr spc="-25" dirty="0"/>
              <a:t> </a:t>
            </a:r>
            <a:r>
              <a:rPr spc="-5" dirty="0"/>
              <a:t>(Казахстан)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7406" y="7887846"/>
            <a:ext cx="227457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Индивидуальный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стенд: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406" y="8162718"/>
            <a:ext cx="9718675" cy="163258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9085" marR="5080" indent="-287020">
              <a:lnSpc>
                <a:spcPct val="101200"/>
              </a:lnSpc>
              <a:spcBef>
                <a:spcPts val="8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Calibri"/>
                <a:cs typeface="Calibri"/>
              </a:rPr>
              <a:t>24-я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Международная </a:t>
            </a:r>
            <a:r>
              <a:rPr sz="1700" spc="-5" dirty="0">
                <a:latin typeface="Calibri"/>
                <a:cs typeface="Calibri"/>
              </a:rPr>
              <a:t>выставка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конференция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«Нефть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40" dirty="0">
                <a:latin typeface="Calibri"/>
                <a:cs typeface="Calibri"/>
              </a:rPr>
              <a:t>Газ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Узбекистана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-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OGU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2022»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18-20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мая </a:t>
            </a:r>
            <a:r>
              <a:rPr sz="1700" dirty="0">
                <a:latin typeface="Calibri"/>
                <a:cs typeface="Calibri"/>
              </a:rPr>
              <a:t>2022г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(Узбекистан)</a:t>
            </a:r>
            <a:endParaRPr sz="1700">
              <a:latin typeface="Calibri"/>
              <a:cs typeface="Calibri"/>
            </a:endParaRPr>
          </a:p>
          <a:p>
            <a:pPr marL="299085" marR="753745" indent="-287020">
              <a:lnSpc>
                <a:spcPct val="1012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Calibri"/>
                <a:cs typeface="Calibri"/>
              </a:rPr>
              <a:t>30-я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международная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выставка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Электрооборудование.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Светотехника.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Автоматизация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зданий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сооружений 6-9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июня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2022г </a:t>
            </a:r>
            <a:r>
              <a:rPr sz="1700" spc="-5" dirty="0">
                <a:latin typeface="Calibri"/>
                <a:cs typeface="Calibri"/>
              </a:rPr>
              <a:t>(Москва)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dirty="0">
                <a:latin typeface="Times New Roman"/>
                <a:cs typeface="Times New Roman"/>
              </a:rPr>
              <a:t>Exposec-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International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Security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Fair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Calibri"/>
                <a:cs typeface="Calibri"/>
              </a:rPr>
              <a:t>7-9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июня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2022г </a:t>
            </a:r>
            <a:r>
              <a:rPr sz="1700" spc="-5" dirty="0">
                <a:latin typeface="Calibri"/>
                <a:cs typeface="Calibri"/>
              </a:rPr>
              <a:t>(Бразилия)</a:t>
            </a:r>
            <a:endParaRPr sz="1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Calibri"/>
                <a:cs typeface="Calibri"/>
              </a:rPr>
              <a:t>Oil </a:t>
            </a:r>
            <a:r>
              <a:rPr sz="1700" dirty="0">
                <a:latin typeface="Calibri"/>
                <a:cs typeface="Calibri"/>
              </a:rPr>
              <a:t>&amp;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Gas </a:t>
            </a:r>
            <a:r>
              <a:rPr sz="1700" spc="-15" dirty="0">
                <a:latin typeface="Calibri"/>
                <a:cs typeface="Calibri"/>
              </a:rPr>
              <a:t>World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Expo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2022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-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международная </a:t>
            </a:r>
            <a:r>
              <a:rPr sz="1700" spc="-5" dirty="0">
                <a:latin typeface="Calibri"/>
                <a:cs typeface="Calibri"/>
              </a:rPr>
              <a:t>выставка нефтегазовой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промышленности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406" y="9784213"/>
            <a:ext cx="229870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Calibri"/>
                <a:cs typeface="Calibri"/>
              </a:rPr>
              <a:t>8-11 </a:t>
            </a:r>
            <a:r>
              <a:rPr sz="1700" dirty="0">
                <a:latin typeface="Calibri"/>
                <a:cs typeface="Calibri"/>
              </a:rPr>
              <a:t>июня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2022г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(Индия)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68966" y="3193460"/>
            <a:ext cx="3775710" cy="936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b="1" spc="-10" dirty="0">
                <a:latin typeface="Calibri"/>
                <a:cs typeface="Calibri"/>
              </a:rPr>
              <a:t>УЧАСТИЕ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В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МЕЖДУНАРОДНЫХ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ts val="2460"/>
              </a:lnSpc>
              <a:spcBef>
                <a:spcPts val="5"/>
              </a:spcBef>
            </a:pPr>
            <a:r>
              <a:rPr sz="1950" b="1" spc="-15" dirty="0">
                <a:latin typeface="Calibri"/>
                <a:cs typeface="Calibri"/>
              </a:rPr>
              <a:t>ВЫСТАВКАХ</a:t>
            </a:r>
            <a:r>
              <a:rPr sz="1950" b="1" spc="-45" dirty="0">
                <a:latin typeface="Calibri"/>
                <a:cs typeface="Calibri"/>
              </a:rPr>
              <a:t> </a:t>
            </a:r>
            <a:r>
              <a:rPr sz="1950" b="1" spc="-20" dirty="0">
                <a:latin typeface="Calibri"/>
                <a:cs typeface="Calibri"/>
              </a:rPr>
              <a:t>(СОГЛАСНО</a:t>
            </a:r>
            <a:r>
              <a:rPr sz="1950" b="1" spc="-65" dirty="0">
                <a:latin typeface="Calibri"/>
                <a:cs typeface="Calibri"/>
              </a:rPr>
              <a:t> </a:t>
            </a:r>
            <a:r>
              <a:rPr sz="1950" b="1" spc="-5" dirty="0">
                <a:latin typeface="Calibri"/>
                <a:cs typeface="Calibri"/>
              </a:rPr>
              <a:t>ПЕРЕЧНЮ) </a:t>
            </a:r>
            <a:r>
              <a:rPr sz="1950" b="1" spc="-425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01.04.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7636" y="3216878"/>
            <a:ext cx="7209790" cy="3141345"/>
          </a:xfrm>
          <a:custGeom>
            <a:avLst/>
            <a:gdLst/>
            <a:ahLst/>
            <a:cxnLst/>
            <a:rect l="l" t="t" r="r" b="b"/>
            <a:pathLst>
              <a:path w="7209790" h="3141345">
                <a:moveTo>
                  <a:pt x="7209458" y="204"/>
                </a:moveTo>
                <a:lnTo>
                  <a:pt x="649946" y="204"/>
                </a:lnTo>
                <a:lnTo>
                  <a:pt x="-22" y="518478"/>
                </a:lnTo>
                <a:lnTo>
                  <a:pt x="-22" y="3140962"/>
                </a:lnTo>
                <a:lnTo>
                  <a:pt x="6559488" y="3140962"/>
                </a:lnTo>
                <a:lnTo>
                  <a:pt x="7209458" y="2622815"/>
                </a:lnTo>
                <a:lnTo>
                  <a:pt x="7209458" y="20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19268" y="3254673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37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69912" y="3486569"/>
            <a:ext cx="3329304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-10" dirty="0">
                <a:latin typeface="Calibri"/>
                <a:cs typeface="Calibri"/>
              </a:rPr>
              <a:t>УЧАСТИЕ</a:t>
            </a:r>
            <a:r>
              <a:rPr sz="1950" b="1" spc="-4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В</a:t>
            </a:r>
            <a:r>
              <a:rPr sz="1950" b="1" spc="-40" dirty="0">
                <a:latin typeface="Calibri"/>
                <a:cs typeface="Calibri"/>
              </a:rPr>
              <a:t> </a:t>
            </a:r>
            <a:r>
              <a:rPr sz="1950" b="1" spc="-10" dirty="0">
                <a:latin typeface="Calibri"/>
                <a:cs typeface="Calibri"/>
              </a:rPr>
              <a:t>МЕЖДУНАРОДНЫХ </a:t>
            </a:r>
            <a:r>
              <a:rPr sz="1950" b="1" spc="-430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БИЗН</a:t>
            </a:r>
            <a:r>
              <a:rPr sz="1950" b="1" spc="-45" dirty="0">
                <a:latin typeface="Calibri"/>
                <a:cs typeface="Calibri"/>
              </a:rPr>
              <a:t>Е</a:t>
            </a:r>
            <a:r>
              <a:rPr sz="1950" b="1" spc="-5" dirty="0">
                <a:latin typeface="Calibri"/>
                <a:cs typeface="Calibri"/>
              </a:rPr>
              <a:t>С</a:t>
            </a:r>
            <a:r>
              <a:rPr sz="1950" b="1" dirty="0">
                <a:latin typeface="Calibri"/>
                <a:cs typeface="Calibri"/>
              </a:rPr>
              <a:t>-М</a:t>
            </a:r>
            <a:r>
              <a:rPr sz="1950" b="1" spc="-10" dirty="0">
                <a:latin typeface="Calibri"/>
                <a:cs typeface="Calibri"/>
              </a:rPr>
              <a:t>И</a:t>
            </a:r>
            <a:r>
              <a:rPr sz="1950" b="1" spc="-20" dirty="0">
                <a:latin typeface="Calibri"/>
                <a:cs typeface="Calibri"/>
              </a:rPr>
              <a:t>С</a:t>
            </a:r>
            <a:r>
              <a:rPr sz="1950" b="1" spc="-5" dirty="0">
                <a:latin typeface="Calibri"/>
                <a:cs typeface="Calibri"/>
              </a:rPr>
              <a:t>С</a:t>
            </a:r>
            <a:r>
              <a:rPr sz="1950" b="1" spc="-10" dirty="0">
                <a:latin typeface="Calibri"/>
                <a:cs typeface="Calibri"/>
              </a:rPr>
              <a:t>И</a:t>
            </a:r>
            <a:r>
              <a:rPr sz="1950" b="1" spc="-5" dirty="0">
                <a:latin typeface="Calibri"/>
                <a:cs typeface="Calibri"/>
              </a:rPr>
              <a:t>Я</a:t>
            </a:r>
            <a:r>
              <a:rPr sz="1950" b="1" dirty="0">
                <a:latin typeface="Calibri"/>
                <a:cs typeface="Calibri"/>
              </a:rPr>
              <a:t>Х</a:t>
            </a:r>
            <a:r>
              <a:rPr sz="1950" b="1" spc="-15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01.04.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4858" y="4280045"/>
            <a:ext cx="6210935" cy="15163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аренду помещения для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проведения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B2B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встреч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потенциальными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покупателями,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организацию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работы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переводчиков.</a:t>
            </a:r>
            <a:endParaRPr sz="1950">
              <a:latin typeface="Calibri"/>
              <a:cs typeface="Calibri"/>
            </a:endParaRPr>
          </a:p>
          <a:p>
            <a:pPr marL="12700" marR="82550">
              <a:lnSpc>
                <a:spcPct val="101800"/>
              </a:lnSpc>
              <a:spcBef>
                <a:spcPts val="80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*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Международная</a:t>
            </a:r>
            <a:r>
              <a:rPr sz="180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г.Стамбул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(Турция)</a:t>
            </a:r>
            <a:r>
              <a:rPr sz="18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27-29</a:t>
            </a:r>
            <a:r>
              <a:rPr sz="18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сентября </a:t>
            </a:r>
            <a:r>
              <a:rPr sz="1800" spc="-10" dirty="0">
                <a:solidFill>
                  <a:srgbClr val="1D1D1B"/>
                </a:solidFill>
                <a:latin typeface="Calibri"/>
                <a:cs typeface="Calibri"/>
              </a:rPr>
              <a:t>2022г. </a:t>
            </a:r>
            <a:r>
              <a:rPr sz="1800" spc="-3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бизнес-миссия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7636" y="6539198"/>
            <a:ext cx="7153275" cy="3141345"/>
          </a:xfrm>
          <a:custGeom>
            <a:avLst/>
            <a:gdLst/>
            <a:ahLst/>
            <a:cxnLst/>
            <a:rect l="l" t="t" r="r" b="b"/>
            <a:pathLst>
              <a:path w="7153275" h="3141345">
                <a:moveTo>
                  <a:pt x="7152817" y="120"/>
                </a:moveTo>
                <a:lnTo>
                  <a:pt x="643724" y="120"/>
                </a:lnTo>
                <a:lnTo>
                  <a:pt x="-22" y="518394"/>
                </a:lnTo>
                <a:lnTo>
                  <a:pt x="-22" y="3140878"/>
                </a:lnTo>
                <a:lnTo>
                  <a:pt x="6509070" y="3140878"/>
                </a:lnTo>
                <a:lnTo>
                  <a:pt x="7152817" y="2622731"/>
                </a:lnTo>
                <a:lnTo>
                  <a:pt x="7152817" y="120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78482" y="6453468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38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5422" y="10086211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43096" y="6598245"/>
            <a:ext cx="3444875" cy="6242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sz="1950" b="1" spc="-10" dirty="0">
                <a:latin typeface="Calibri"/>
                <a:cs typeface="Calibri"/>
              </a:rPr>
              <a:t>УЧАСТИЕ</a:t>
            </a:r>
            <a:r>
              <a:rPr sz="1950" b="1" spc="-3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В</a:t>
            </a:r>
            <a:r>
              <a:rPr sz="1950" b="1" spc="-30" dirty="0">
                <a:latin typeface="Calibri"/>
                <a:cs typeface="Calibri"/>
              </a:rPr>
              <a:t> </a:t>
            </a:r>
            <a:r>
              <a:rPr sz="1950" b="1" spc="-15" dirty="0">
                <a:latin typeface="Calibri"/>
                <a:cs typeface="Calibri"/>
              </a:rPr>
              <a:t>АКСЕЛЕРАЦИОННОЙ </a:t>
            </a:r>
            <a:r>
              <a:rPr sz="1950" b="1" spc="-425" dirty="0">
                <a:latin typeface="Calibri"/>
                <a:cs typeface="Calibri"/>
              </a:rPr>
              <a:t> </a:t>
            </a:r>
            <a:r>
              <a:rPr sz="1950" b="1" dirty="0">
                <a:latin typeface="Calibri"/>
                <a:cs typeface="Calibri"/>
              </a:rPr>
              <a:t>П</a:t>
            </a:r>
            <a:r>
              <a:rPr sz="1950" b="1" spc="5" dirty="0">
                <a:latin typeface="Calibri"/>
                <a:cs typeface="Calibri"/>
              </a:rPr>
              <a:t>Р</a:t>
            </a:r>
            <a:r>
              <a:rPr sz="1950" b="1" spc="-5" dirty="0">
                <a:latin typeface="Calibri"/>
                <a:cs typeface="Calibri"/>
              </a:rPr>
              <a:t>О</a:t>
            </a:r>
            <a:r>
              <a:rPr sz="1950" b="1" spc="-10" dirty="0">
                <a:latin typeface="Calibri"/>
                <a:cs typeface="Calibri"/>
              </a:rPr>
              <a:t>Г</a:t>
            </a:r>
            <a:r>
              <a:rPr sz="1950" b="1" spc="-105" dirty="0">
                <a:latin typeface="Calibri"/>
                <a:cs typeface="Calibri"/>
              </a:rPr>
              <a:t>Р</a:t>
            </a:r>
            <a:r>
              <a:rPr sz="1950" b="1" dirty="0">
                <a:latin typeface="Calibri"/>
                <a:cs typeface="Calibri"/>
              </a:rPr>
              <a:t>АМ</a:t>
            </a:r>
            <a:r>
              <a:rPr sz="1950" b="1" spc="-15" dirty="0">
                <a:latin typeface="Calibri"/>
                <a:cs typeface="Calibri"/>
              </a:rPr>
              <a:t>М</a:t>
            </a:r>
            <a:r>
              <a:rPr sz="1950" b="1" dirty="0">
                <a:latin typeface="Calibri"/>
                <a:cs typeface="Calibri"/>
              </a:rPr>
              <a:t>Е</a:t>
            </a:r>
            <a:r>
              <a:rPr sz="1950" b="1" spc="-40" dirty="0"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95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50" b="1" spc="-55" dirty="0">
                <a:solidFill>
                  <a:srgbClr val="FF0000"/>
                </a:solidFill>
                <a:latin typeface="Calibri"/>
                <a:cs typeface="Calibri"/>
              </a:rPr>
              <a:t>01.04.</a:t>
            </a:r>
            <a:r>
              <a:rPr sz="1950" b="1" spc="-7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95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88763" y="7166682"/>
            <a:ext cx="5974080" cy="24237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80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</a:t>
            </a:r>
            <a:r>
              <a:rPr sz="1950" spc="-5" dirty="0">
                <a:latin typeface="Calibri"/>
                <a:cs typeface="Calibri"/>
              </a:rPr>
              <a:t>формирование </a:t>
            </a:r>
            <a:r>
              <a:rPr sz="1950" dirty="0">
                <a:latin typeface="Calibri"/>
                <a:cs typeface="Calibri"/>
              </a:rPr>
              <a:t>у </a:t>
            </a:r>
            <a:r>
              <a:rPr sz="1950" spc="-5" dirty="0">
                <a:latin typeface="Calibri"/>
                <a:cs typeface="Calibri"/>
              </a:rPr>
              <a:t>субъектов </a:t>
            </a:r>
            <a:r>
              <a:rPr sz="1950" dirty="0">
                <a:latin typeface="Calibri"/>
                <a:cs typeface="Calibri"/>
              </a:rPr>
              <a:t>МСП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навыков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и</a:t>
            </a:r>
            <a:r>
              <a:rPr sz="1950" spc="-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прикладных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компетенций</a:t>
            </a:r>
            <a:r>
              <a:rPr sz="1950" spc="-5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по</a:t>
            </a:r>
            <a:r>
              <a:rPr sz="1950" spc="-5" dirty="0">
                <a:latin typeface="Calibri"/>
                <a:cs typeface="Calibri"/>
              </a:rPr>
              <a:t> ведению</a:t>
            </a:r>
            <a:endParaRPr sz="1950">
              <a:latin typeface="Calibri"/>
              <a:cs typeface="Calibri"/>
            </a:endParaRPr>
          </a:p>
          <a:p>
            <a:pPr marL="12700" marR="58419" algn="just">
              <a:lnSpc>
                <a:spcPct val="101000"/>
              </a:lnSpc>
            </a:pPr>
            <a:r>
              <a:rPr sz="1950" spc="-5" dirty="0">
                <a:latin typeface="Calibri"/>
                <a:cs typeface="Calibri"/>
              </a:rPr>
              <a:t>экспортной </a:t>
            </a:r>
            <a:r>
              <a:rPr sz="1950" spc="-10" dirty="0">
                <a:latin typeface="Calibri"/>
                <a:cs typeface="Calibri"/>
              </a:rPr>
              <a:t>деятельности, </a:t>
            </a:r>
            <a:r>
              <a:rPr sz="1950" spc="-5" dirty="0">
                <a:latin typeface="Calibri"/>
                <a:cs typeface="Calibri"/>
              </a:rPr>
              <a:t>расчет </a:t>
            </a:r>
            <a:r>
              <a:rPr sz="1950" dirty="0">
                <a:latin typeface="Calibri"/>
                <a:cs typeface="Calibri"/>
              </a:rPr>
              <a:t>финансовых </a:t>
            </a:r>
            <a:r>
              <a:rPr sz="1950" spc="-20" dirty="0">
                <a:latin typeface="Calibri"/>
                <a:cs typeface="Calibri"/>
              </a:rPr>
              <a:t>моделей,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определение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целевых</a:t>
            </a:r>
            <a:r>
              <a:rPr sz="1950" spc="5" dirty="0">
                <a:latin typeface="Calibri"/>
                <a:cs typeface="Calibri"/>
              </a:rPr>
              <a:t> </a:t>
            </a:r>
            <a:r>
              <a:rPr sz="1950" spc="-15" dirty="0">
                <a:latin typeface="Calibri"/>
                <a:cs typeface="Calibri"/>
              </a:rPr>
              <a:t>аудиторий,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сегментов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и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ниш</a:t>
            </a:r>
            <a:endParaRPr sz="1950">
              <a:latin typeface="Calibri"/>
              <a:cs typeface="Calibri"/>
            </a:endParaRPr>
          </a:p>
          <a:p>
            <a:pPr marL="12700" marR="231140" algn="just">
              <a:lnSpc>
                <a:spcPct val="100899"/>
              </a:lnSpc>
              <a:spcBef>
                <a:spcPts val="5"/>
              </a:spcBef>
            </a:pPr>
            <a:r>
              <a:rPr sz="1950" spc="-5" dirty="0">
                <a:latin typeface="Calibri"/>
                <a:cs typeface="Calibri"/>
              </a:rPr>
              <a:t>товаров,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развитие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системы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международных</a:t>
            </a:r>
            <a:r>
              <a:rPr sz="1950" spc="-4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продаж</a:t>
            </a:r>
            <a:r>
              <a:rPr sz="1950" spc="-4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и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каналов </a:t>
            </a:r>
            <a:r>
              <a:rPr sz="1950" dirty="0">
                <a:latin typeface="Calibri"/>
                <a:cs typeface="Calibri"/>
              </a:rPr>
              <a:t>сбыта, </a:t>
            </a:r>
            <a:r>
              <a:rPr sz="1950" spc="-5" dirty="0">
                <a:latin typeface="Calibri"/>
                <a:cs typeface="Calibri"/>
              </a:rPr>
              <a:t>разработку </a:t>
            </a:r>
            <a:r>
              <a:rPr sz="1950" dirty="0">
                <a:latin typeface="Calibri"/>
                <a:cs typeface="Calibri"/>
              </a:rPr>
              <a:t>логистических </a:t>
            </a:r>
            <a:r>
              <a:rPr sz="1950" spc="-5" dirty="0">
                <a:latin typeface="Calibri"/>
                <a:cs typeface="Calibri"/>
              </a:rPr>
              <a:t>маршрутов,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развитие системы </a:t>
            </a:r>
            <a:r>
              <a:rPr sz="1950" spc="-10" dirty="0">
                <a:latin typeface="Calibri"/>
                <a:cs typeface="Calibri"/>
              </a:rPr>
              <a:t>международных продаж </a:t>
            </a:r>
            <a:r>
              <a:rPr sz="1950" dirty="0">
                <a:latin typeface="Calibri"/>
                <a:cs typeface="Calibri"/>
              </a:rPr>
              <a:t>и </a:t>
            </a:r>
            <a:r>
              <a:rPr sz="1950" spc="-5" dirty="0">
                <a:latin typeface="Calibri"/>
                <a:cs typeface="Calibri"/>
              </a:rPr>
              <a:t>каналов </a:t>
            </a:r>
            <a:r>
              <a:rPr sz="1950" spc="-43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сбыта,</a:t>
            </a:r>
            <a:r>
              <a:rPr sz="1950" spc="-35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разработку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логистических</a:t>
            </a:r>
            <a:r>
              <a:rPr sz="1950" spc="-30" dirty="0">
                <a:latin typeface="Calibri"/>
                <a:cs typeface="Calibri"/>
              </a:rPr>
              <a:t> </a:t>
            </a:r>
            <a:r>
              <a:rPr sz="1950" spc="-5" dirty="0">
                <a:latin typeface="Calibri"/>
                <a:cs typeface="Calibri"/>
              </a:rPr>
              <a:t>маршрутов.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78221" y="981506"/>
            <a:ext cx="15932785" cy="1536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42330" marR="5080" indent="-5930265">
              <a:lnSpc>
                <a:spcPct val="100000"/>
              </a:lnSpc>
              <a:spcBef>
                <a:spcPts val="105"/>
              </a:spcBef>
            </a:pPr>
            <a:r>
              <a:rPr sz="4950" b="1" dirty="0">
                <a:solidFill>
                  <a:srgbClr val="FFFFFF"/>
                </a:solidFill>
                <a:latin typeface="Calibri"/>
                <a:cs typeface="Calibri"/>
              </a:rPr>
              <a:t>МЕРЫ</a:t>
            </a:r>
            <a:r>
              <a:rPr sz="495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0" dirty="0">
                <a:solidFill>
                  <a:srgbClr val="FFFFFF"/>
                </a:solidFill>
                <a:latin typeface="Calibri"/>
                <a:cs typeface="Calibri"/>
              </a:rPr>
              <a:t>ПОДДЕРЖКИ</a:t>
            </a:r>
            <a:r>
              <a:rPr sz="49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2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495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ЭКСПОРТНО</a:t>
            </a:r>
            <a:r>
              <a:rPr sz="495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ОРИЕНТИРОВАННЫХ </a:t>
            </a:r>
            <a:r>
              <a:rPr sz="4950" b="1" spc="-1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50" b="1" spc="-35" dirty="0">
                <a:solidFill>
                  <a:srgbClr val="FFFFFF"/>
                </a:solidFill>
                <a:latin typeface="Calibri"/>
                <a:cs typeface="Calibri"/>
              </a:rPr>
              <a:t>ПРЕДПРИЯТИЙ</a:t>
            </a:r>
            <a:endParaRPr sz="4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0"/>
            <a:ext cx="20092670" cy="11308080"/>
          </a:xfrm>
          <a:custGeom>
            <a:avLst/>
            <a:gdLst/>
            <a:ahLst/>
            <a:cxnLst/>
            <a:rect l="l" t="t" r="r" b="b"/>
            <a:pathLst>
              <a:path w="20092670" h="11308080">
                <a:moveTo>
                  <a:pt x="0" y="11307919"/>
                </a:moveTo>
                <a:lnTo>
                  <a:pt x="20091907" y="11307919"/>
                </a:lnTo>
                <a:lnTo>
                  <a:pt x="20091907" y="285"/>
                </a:lnTo>
                <a:lnTo>
                  <a:pt x="0" y="285"/>
                </a:lnTo>
                <a:lnTo>
                  <a:pt x="0" y="11307919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8973" y="3314744"/>
            <a:ext cx="5874310" cy="6198982"/>
          </a:xfrm>
          <a:custGeom>
            <a:avLst/>
            <a:gdLst/>
            <a:ahLst/>
            <a:cxnLst/>
            <a:rect l="l" t="t" r="r" b="b"/>
            <a:pathLst>
              <a:path w="8901430" h="6682740">
                <a:moveTo>
                  <a:pt x="8900935" y="222"/>
                </a:moveTo>
                <a:lnTo>
                  <a:pt x="518334" y="222"/>
                </a:lnTo>
                <a:lnTo>
                  <a:pt x="-15" y="1102808"/>
                </a:lnTo>
                <a:lnTo>
                  <a:pt x="-15" y="6682666"/>
                </a:lnTo>
                <a:lnTo>
                  <a:pt x="8382534" y="6682666"/>
                </a:lnTo>
                <a:lnTo>
                  <a:pt x="8900935" y="5580080"/>
                </a:lnTo>
                <a:lnTo>
                  <a:pt x="8900935" y="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7566" y="3401642"/>
            <a:ext cx="4674811" cy="9137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7813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КОМПЛЕКСНАЯ УСЛУГА ПО ПРИЕМУ ДОКУМЕНТОВ ДЛЯ АККРЕДИТАЦИИ ПРОМЫШЛЕННОГО ПАРКА</a:t>
            </a:r>
            <a:endParaRPr kumimoji="0" lang="ru-RU" sz="19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125" y="3267754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950" b="1" spc="-5" dirty="0">
                <a:solidFill>
                  <a:srgbClr val="E84E22"/>
                </a:solidFill>
                <a:latin typeface="Calibri"/>
                <a:cs typeface="Calibri"/>
              </a:rPr>
              <a:t>40</a:t>
            </a:r>
            <a:endParaRPr kumimoji="0" sz="4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2683" y="4410768"/>
            <a:ext cx="4953586" cy="476297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Документы: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заявление,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учредительные документы,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копия паспорта для ИП,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документы об осуществлении технологического присоединения,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копии договор права пользования землёй,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концепция промышленного парка,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мастер-план территории промышленного парка,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пояснительная записка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соглашения о ведении деятельности на территории промышленного парка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auto" hangingPunct="1">
              <a:lnSpc>
                <a:spcPct val="115000"/>
              </a:lnSpc>
              <a:tabLst>
                <a:tab pos="-90170" algn="l"/>
              </a:tabLs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Услугу необходимо получить очно в центре кластерного развития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10970" y="3275590"/>
            <a:ext cx="5657927" cy="6283028"/>
          </a:xfrm>
          <a:custGeom>
            <a:avLst/>
            <a:gdLst/>
            <a:ahLst/>
            <a:cxnLst/>
            <a:rect l="l" t="t" r="r" b="b"/>
            <a:pathLst>
              <a:path w="8900160" h="6837045">
                <a:moveTo>
                  <a:pt x="8899173" y="222"/>
                </a:moveTo>
                <a:lnTo>
                  <a:pt x="518019" y="222"/>
                </a:lnTo>
                <a:lnTo>
                  <a:pt x="-254" y="1128207"/>
                </a:lnTo>
                <a:lnTo>
                  <a:pt x="-254" y="6836586"/>
                </a:lnTo>
                <a:lnTo>
                  <a:pt x="8380899" y="6836586"/>
                </a:lnTo>
                <a:lnTo>
                  <a:pt x="8899173" y="5708601"/>
                </a:lnTo>
                <a:lnTo>
                  <a:pt x="8899173" y="222"/>
                </a:lnTo>
                <a:close/>
              </a:path>
            </a:pathLst>
          </a:custGeom>
          <a:solidFill>
            <a:srgbClr val="ECDED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23419" y="3267754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50" b="1" i="0" u="none" strike="noStrike" kern="1200" cap="none" spc="-5" normalizeH="0" baseline="0" noProof="0" dirty="0">
                <a:ln>
                  <a:noFill/>
                </a:ln>
                <a:solidFill>
                  <a:srgbClr val="E84E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4950" b="1" i="0" u="none" strike="noStrike" kern="1200" cap="none" spc="-5" normalizeH="0" baseline="0" noProof="0" dirty="0">
                <a:ln>
                  <a:noFill/>
                </a:ln>
                <a:solidFill>
                  <a:srgbClr val="E84E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4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41454" y="3477553"/>
            <a:ext cx="4260465" cy="1213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50" b="1" dirty="0">
                <a:solidFill>
                  <a:srgbClr val="1D1D1B"/>
                </a:solidFill>
                <a:latin typeface="Calibri"/>
                <a:cs typeface="Calibri"/>
              </a:rPr>
              <a:t>КОМПЛЕКСНАЯ УСЛУГА ПО ПРИЕМУ ДОКУМЕНТОВ ДЛЯ ЗАКЛЮЧЕНИЯ СОГЛАШЕНИЯ С МИНИСТЕРСТВОМ ЭКОНОМИКИ РЕСПУБЛИКИ ТАТАРСТАН</a:t>
            </a: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82512" y="4924128"/>
            <a:ext cx="5382963" cy="317022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Документы: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заявление,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учредительные документы,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копия договора и/или соглашения,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расчёт заполненности,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реестр к расчёту заполненности,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гарантийное письмо,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бизнес-план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auto" hangingPunct="1">
              <a:lnSpc>
                <a:spcPct val="115000"/>
              </a:lnSpc>
              <a:tabLst>
                <a:tab pos="-90170" algn="l"/>
              </a:tabLs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Услугу необходимо получить очно в центре кластерного развития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609819" y="8786702"/>
            <a:ext cx="2494915" cy="2493645"/>
          </a:xfrm>
          <a:custGeom>
            <a:avLst/>
            <a:gdLst/>
            <a:ahLst/>
            <a:cxnLst/>
            <a:rect l="l" t="t" r="r" b="b"/>
            <a:pathLst>
              <a:path w="2494915" h="2493645">
                <a:moveTo>
                  <a:pt x="2494279" y="63"/>
                </a:moveTo>
                <a:lnTo>
                  <a:pt x="-445" y="2493278"/>
                </a:lnTo>
                <a:lnTo>
                  <a:pt x="2494279" y="2493278"/>
                </a:lnTo>
                <a:lnTo>
                  <a:pt x="2494279" y="63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2517775" cy="2519045"/>
          </a:xfrm>
          <a:custGeom>
            <a:avLst/>
            <a:gdLst/>
            <a:ahLst/>
            <a:cxnLst/>
            <a:rect l="l" t="t" r="r" b="b"/>
            <a:pathLst>
              <a:path w="2517775" h="2519045">
                <a:moveTo>
                  <a:pt x="2517203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7203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87444" y="101560"/>
            <a:ext cx="13373100" cy="22987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5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</a:t>
            </a:r>
            <a:r>
              <a:rPr lang="ru-RU" sz="4950" spc="-20" dirty="0">
                <a:solidFill>
                  <a:srgbClr val="FFFFFF"/>
                </a:solidFill>
              </a:rPr>
              <a:t>ЛЯ УПРАВЛЯЮЩИХ КОМПАНИЙ И РЕЗИДЕНТОВ ИНДУСТРИАЛЬНЫХ (ПРОМЫШЛЕННЫХ) ПАРКОВ</a:t>
            </a:r>
            <a:endParaRPr sz="495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23B71AC-142B-44B6-B28E-1E096358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381" y="3299634"/>
            <a:ext cx="5883150" cy="6194073"/>
          </a:xfrm>
          <a:prstGeom prst="rect">
            <a:avLst/>
          </a:prstGeom>
        </p:spPr>
      </p:pic>
      <p:sp>
        <p:nvSpPr>
          <p:cNvPr id="18" name="object 8">
            <a:extLst>
              <a:ext uri="{FF2B5EF4-FFF2-40B4-BE49-F238E27FC236}">
                <a16:creationId xmlns:a16="http://schemas.microsoft.com/office/drawing/2014/main" xmlns="" id="{C1AF0F46-1194-4688-96D1-6E90786635C8}"/>
              </a:ext>
            </a:extLst>
          </p:cNvPr>
          <p:cNvSpPr txBox="1"/>
          <p:nvPr/>
        </p:nvSpPr>
        <p:spPr>
          <a:xfrm>
            <a:off x="14090650" y="3267754"/>
            <a:ext cx="662940" cy="7752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50" b="1" i="0" u="none" strike="noStrike" kern="1200" cap="none" spc="-5" normalizeH="0" baseline="0" noProof="0" dirty="0">
                <a:ln>
                  <a:noFill/>
                </a:ln>
                <a:solidFill>
                  <a:srgbClr val="E84E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lang="ru-RU" sz="4950" b="1" spc="-5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endParaRPr kumimoji="0" sz="4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622D81DA-9636-445F-AA48-979C12FA90CD}"/>
              </a:ext>
            </a:extLst>
          </p:cNvPr>
          <p:cNvSpPr txBox="1"/>
          <p:nvPr/>
        </p:nvSpPr>
        <p:spPr>
          <a:xfrm>
            <a:off x="14860952" y="3401642"/>
            <a:ext cx="4260465" cy="15138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50" b="1" dirty="0">
                <a:solidFill>
                  <a:srgbClr val="1D1D1B"/>
                </a:solidFill>
                <a:latin typeface="Calibri"/>
                <a:cs typeface="Calibri"/>
              </a:rPr>
              <a:t>КОМПЛЕКСНАЯ УСЛУГА ПО ПРИЕМУ ОТЧЕТНЫХ ДОКУМЕНТОВ ПО ЗАКЛЮЧЕНИЮ СОГЛАШЕНИЯ С МИНИСТЕРСТВОМ ЭКОНОМИКИ РЕСПУБЛИКИ ТАТАРСТАН</a:t>
            </a: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xmlns="" id="{E59B9ADD-EE56-4DAA-8BE4-D6916D1B29EB}"/>
              </a:ext>
            </a:extLst>
          </p:cNvPr>
          <p:cNvSpPr txBox="1"/>
          <p:nvPr/>
        </p:nvSpPr>
        <p:spPr>
          <a:xfrm>
            <a:off x="14049474" y="4987531"/>
            <a:ext cx="5382963" cy="317022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Документы: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форма отчёта,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бухгалтерский баланс,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отчёт о движении денежных средств,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платёжные документы (для ИП),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бухгалтерская справка об объеме вложенных инвестиций,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СЗВМ (сведения о застрахованных лицах)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auto" hangingPunct="1">
              <a:lnSpc>
                <a:spcPct val="115000"/>
              </a:lnSpc>
              <a:tabLst>
                <a:tab pos="-90170" algn="l"/>
              </a:tabLs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Услугу необходимо получить очно в центре кластерного развития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752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0"/>
            <a:ext cx="20092670" cy="11308080"/>
          </a:xfrm>
          <a:custGeom>
            <a:avLst/>
            <a:gdLst/>
            <a:ahLst/>
            <a:cxnLst/>
            <a:rect l="l" t="t" r="r" b="b"/>
            <a:pathLst>
              <a:path w="20092670" h="11308080">
                <a:moveTo>
                  <a:pt x="0" y="11307919"/>
                </a:moveTo>
                <a:lnTo>
                  <a:pt x="20091907" y="11307919"/>
                </a:lnTo>
                <a:lnTo>
                  <a:pt x="20091907" y="285"/>
                </a:lnTo>
                <a:lnTo>
                  <a:pt x="0" y="285"/>
                </a:lnTo>
                <a:lnTo>
                  <a:pt x="0" y="11307919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0450" y="3013083"/>
            <a:ext cx="8901430" cy="5460992"/>
          </a:xfrm>
          <a:custGeom>
            <a:avLst/>
            <a:gdLst/>
            <a:ahLst/>
            <a:cxnLst/>
            <a:rect l="l" t="t" r="r" b="b"/>
            <a:pathLst>
              <a:path w="8901430" h="6682740">
                <a:moveTo>
                  <a:pt x="8900935" y="222"/>
                </a:moveTo>
                <a:lnTo>
                  <a:pt x="518334" y="222"/>
                </a:lnTo>
                <a:lnTo>
                  <a:pt x="-15" y="1102808"/>
                </a:lnTo>
                <a:lnTo>
                  <a:pt x="-15" y="6682666"/>
                </a:lnTo>
                <a:lnTo>
                  <a:pt x="8382534" y="6682666"/>
                </a:lnTo>
                <a:lnTo>
                  <a:pt x="8900935" y="5580080"/>
                </a:lnTo>
                <a:lnTo>
                  <a:pt x="8900935" y="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2644" y="3444686"/>
            <a:ext cx="66294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50" b="1" i="0" u="none" strike="noStrike" kern="1200" cap="none" spc="-5" normalizeH="0" baseline="0" noProof="0" dirty="0">
                <a:ln>
                  <a:noFill/>
                </a:ln>
                <a:solidFill>
                  <a:srgbClr val="E84E2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43</a:t>
            </a:r>
            <a:endParaRPr kumimoji="0" sz="4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9765" y="4970904"/>
            <a:ext cx="7162800" cy="221458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indent="450215" algn="just" fontAlgn="auto" hangingPunct="1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условия предоставления поручительств: </a:t>
            </a:r>
          </a:p>
          <a:p>
            <a:pPr marL="342900" lvl="0" indent="-342900" algn="just" fontAlgn="auto" hangingPunct="1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сумма поручительства – до 70 млн руб.; </a:t>
            </a:r>
          </a:p>
          <a:p>
            <a:pPr marL="342900" lvl="0" indent="-342900" algn="just" fontAlgn="auto" hangingPunct="1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доля поручительства – не более 70% от суммы кредита, банковской гарантии. </a:t>
            </a:r>
          </a:p>
          <a:p>
            <a:pPr marL="342900" lvl="0" indent="-342900" algn="just" fontAlgn="auto" hangingPunct="1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комиссия - 1 % от суммы предоставляемого поручительства (в рамках специальных продуктов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Гарфонда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РТ предусмотрена льготная ставка комиссии).</a:t>
            </a:r>
          </a:p>
        </p:txBody>
      </p:sp>
      <p:sp>
        <p:nvSpPr>
          <p:cNvPr id="11" name="object 11"/>
          <p:cNvSpPr/>
          <p:nvPr/>
        </p:nvSpPr>
        <p:spPr>
          <a:xfrm>
            <a:off x="17609819" y="8786702"/>
            <a:ext cx="2494915" cy="2493645"/>
          </a:xfrm>
          <a:custGeom>
            <a:avLst/>
            <a:gdLst/>
            <a:ahLst/>
            <a:cxnLst/>
            <a:rect l="l" t="t" r="r" b="b"/>
            <a:pathLst>
              <a:path w="2494915" h="2493645">
                <a:moveTo>
                  <a:pt x="2494279" y="63"/>
                </a:moveTo>
                <a:lnTo>
                  <a:pt x="-445" y="2493278"/>
                </a:lnTo>
                <a:lnTo>
                  <a:pt x="2494279" y="2493278"/>
                </a:lnTo>
                <a:lnTo>
                  <a:pt x="2494279" y="63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2517775" cy="2519045"/>
          </a:xfrm>
          <a:custGeom>
            <a:avLst/>
            <a:gdLst/>
            <a:ahLst/>
            <a:cxnLst/>
            <a:rect l="l" t="t" r="r" b="b"/>
            <a:pathLst>
              <a:path w="2517775" h="2519045">
                <a:moveTo>
                  <a:pt x="2517203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7203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69912" y="1242155"/>
            <a:ext cx="13373100" cy="15369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lang="ru-RU" sz="4950" spc="-35" dirty="0">
                <a:solidFill>
                  <a:srgbClr val="FFFFFF"/>
                </a:solidFill>
              </a:rPr>
              <a:t> НО «ГАРАНТИЙНЫЙ ФОНД РЕСПУБЛИКИ ТАТАРСТАН</a:t>
            </a:r>
            <a:endParaRPr sz="4950" dirty="0"/>
          </a:p>
        </p:txBody>
      </p:sp>
      <p:sp>
        <p:nvSpPr>
          <p:cNvPr id="14" name="object 14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1200" cap="none" spc="-4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Ци</a:t>
            </a:r>
            <a:r>
              <a:rPr kumimoji="0" sz="1950" b="0" i="0" u="none" strike="noStrike" kern="1200" cap="none" spc="-3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фр</a:t>
            </a:r>
            <a:r>
              <a:rPr kumimoji="0" sz="1950" b="0" i="0" u="none" strike="noStrike" kern="1200" cap="none" spc="-5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950" b="0" i="0" u="none" strike="noStrike" kern="1200" cap="none" spc="-4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в</a:t>
            </a:r>
            <a:r>
              <a:rPr kumimoji="0" sz="1950" b="0" i="0" u="none" strike="noStrike" kern="1200" cap="none" spc="-5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r>
              <a:rPr kumimoji="0" sz="1950" b="0" i="0" u="none" strike="noStrike" kern="1200" cap="none" spc="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</a:t>
            </a:r>
            <a:r>
              <a:rPr kumimoji="0" sz="1950" b="0" i="0" u="none" strike="noStrike" kern="1200" cap="none" spc="-12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950" b="0" i="0" u="none" strike="noStrike" kern="1200" cap="none" spc="-3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</a:t>
            </a:r>
            <a:r>
              <a:rPr kumimoji="0" sz="1950" b="0" i="0" u="none" strike="noStrike" kern="1200" cap="none" spc="-4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ла</a:t>
            </a:r>
            <a:r>
              <a:rPr kumimoji="0" sz="1950" b="0" i="0" u="none" strike="noStrike" kern="1200" cap="none" spc="-6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1950" b="0" i="0" u="none" strike="noStrike" kern="1200" cap="none" spc="-3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ф</a:t>
            </a:r>
            <a:r>
              <a:rPr kumimoji="0" sz="1950" b="0" i="0" u="none" strike="noStrike" kern="1200" cap="none" spc="-5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1950" b="0" i="0" u="none" strike="noStrike" kern="1200" cap="none" spc="-4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</a:t>
            </a:r>
            <a:r>
              <a:rPr kumimoji="0" sz="1950" b="0" i="0" u="none" strike="noStrike" kern="1200" cap="none" spc="-5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1950" b="0" i="0" u="none" strike="noStrike" kern="1200" cap="none" spc="0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</a:t>
            </a: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1200" cap="none" spc="-35" normalizeH="0" baseline="0" noProof="0" dirty="0">
                <a:ln>
                  <a:noFill/>
                </a:ln>
                <a:solidFill>
                  <a:srgbClr val="672E17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МСП.РФ</a:t>
            </a: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xmlns="" id="{2511C378-109F-4C0F-BBF1-CE8D0B6384B2}"/>
              </a:ext>
            </a:extLst>
          </p:cNvPr>
          <p:cNvSpPr txBox="1"/>
          <p:nvPr/>
        </p:nvSpPr>
        <p:spPr>
          <a:xfrm>
            <a:off x="6277778" y="3477867"/>
            <a:ext cx="6288872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ПОРУЧИТЕЛЬСТВО СУБЪЕКТАМ МСП И САМОЗАНЯТЫМ ГРАЖДАНАМ, НЕ РАСПОЛАГАЮЩИМ ДОСТАТОЧНЫМ ЗАЛОГОВЫМ ОБЕСПЕЧЕНИЕМ ДЛЯ ПОЛУЧЕНИЯ КРЕДИТНЫХ</a:t>
            </a: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70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424428" y="2148554"/>
            <a:ext cx="13255625" cy="8435340"/>
          </a:xfrm>
          <a:custGeom>
            <a:avLst/>
            <a:gdLst/>
            <a:ahLst/>
            <a:cxnLst/>
            <a:rect l="l" t="t" r="r" b="b"/>
            <a:pathLst>
              <a:path w="13255625" h="8435340">
                <a:moveTo>
                  <a:pt x="13254695" y="231"/>
                </a:moveTo>
                <a:lnTo>
                  <a:pt x="1194953" y="231"/>
                </a:lnTo>
                <a:lnTo>
                  <a:pt x="-86" y="1391989"/>
                </a:lnTo>
                <a:lnTo>
                  <a:pt x="-86" y="8435167"/>
                </a:lnTo>
                <a:lnTo>
                  <a:pt x="12059655" y="8435167"/>
                </a:lnTo>
                <a:lnTo>
                  <a:pt x="13254695" y="7043473"/>
                </a:lnTo>
                <a:lnTo>
                  <a:pt x="13254695" y="23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43997" y="2364425"/>
            <a:ext cx="714375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0</a:t>
            </a: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1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1712" y="2684407"/>
            <a:ext cx="66357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Микрофинансовый </a:t>
            </a:r>
            <a:r>
              <a:rPr sz="2400" b="1" spc="-20" dirty="0">
                <a:latin typeface="Calibri"/>
                <a:cs typeface="Calibri"/>
              </a:rPr>
              <a:t>продукт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«Самозанятые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2022»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406900" y="3396075"/>
          <a:ext cx="11353164" cy="64143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5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47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288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53975" marR="46355" algn="just">
                        <a:lnSpc>
                          <a:spcPct val="1069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самозанятых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граждан,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зарегистрированных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осуществляющих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свою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деятельность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на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РТ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являющихся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ИП.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6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6990" algn="just">
                        <a:lnSpc>
                          <a:spcPct val="106900"/>
                        </a:lnSpc>
                        <a:spcBef>
                          <a:spcPts val="63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затраты,</a:t>
                      </a:r>
                      <a:r>
                        <a:rPr sz="2400" spc="5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необходимые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осуществления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заемщика,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доходы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которой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облагаются налогом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профессиональный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доход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5429"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(годовых)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5,5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2805"/>
                        </a:lnSpc>
                        <a:tabLst>
                          <a:tab pos="1663700" algn="l"/>
                          <a:tab pos="3375025" algn="l"/>
                          <a:tab pos="606488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53975" marR="45720">
                        <a:lnSpc>
                          <a:spcPts val="3080"/>
                        </a:lnSpc>
                        <a:spcBef>
                          <a:spcPts val="40"/>
                        </a:spcBef>
                        <a:tabLst>
                          <a:tab pos="1916430" algn="l"/>
                          <a:tab pos="3335020" algn="l"/>
                          <a:tab pos="538035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340350" cy="11309350"/>
            <a:chOff x="0" y="0"/>
            <a:chExt cx="5340350" cy="11309350"/>
          </a:xfrm>
        </p:grpSpPr>
        <p:sp>
          <p:nvSpPr>
            <p:cNvPr id="3" name="object 3"/>
            <p:cNvSpPr/>
            <p:nvPr/>
          </p:nvSpPr>
          <p:spPr>
            <a:xfrm>
              <a:off x="0" y="5653737"/>
              <a:ext cx="5339080" cy="5655310"/>
            </a:xfrm>
            <a:custGeom>
              <a:avLst/>
              <a:gdLst/>
              <a:ahLst/>
              <a:cxnLst/>
              <a:rect l="l" t="t" r="r" b="b"/>
              <a:pathLst>
                <a:path w="5339080" h="5655309">
                  <a:moveTo>
                    <a:pt x="5338437" y="142"/>
                  </a:moveTo>
                  <a:lnTo>
                    <a:pt x="0" y="142"/>
                  </a:lnTo>
                  <a:lnTo>
                    <a:pt x="0" y="5655183"/>
                  </a:lnTo>
                  <a:lnTo>
                    <a:pt x="5338437" y="5655183"/>
                  </a:lnTo>
                  <a:lnTo>
                    <a:pt x="5338437" y="14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339960" cy="565375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394703" y="1281144"/>
            <a:ext cx="533400" cy="713105"/>
            <a:chOff x="6394703" y="1281144"/>
            <a:chExt cx="533400" cy="713105"/>
          </a:xfrm>
        </p:grpSpPr>
        <p:sp>
          <p:nvSpPr>
            <p:cNvPr id="6" name="object 6"/>
            <p:cNvSpPr/>
            <p:nvPr/>
          </p:nvSpPr>
          <p:spPr>
            <a:xfrm>
              <a:off x="6394539" y="1281651"/>
              <a:ext cx="533400" cy="713105"/>
            </a:xfrm>
            <a:custGeom>
              <a:avLst/>
              <a:gdLst/>
              <a:ahLst/>
              <a:cxnLst/>
              <a:rect l="l" t="t" r="r" b="b"/>
              <a:pathLst>
                <a:path w="533400" h="713105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65035" y="1645697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69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94539" y="1281397"/>
              <a:ext cx="339725" cy="347980"/>
            </a:xfrm>
            <a:custGeom>
              <a:avLst/>
              <a:gdLst/>
              <a:ahLst/>
              <a:cxnLst/>
              <a:rect l="l" t="t" r="r" b="b"/>
              <a:pathLst>
                <a:path w="339725" h="34798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88251" y="1827053"/>
              <a:ext cx="161925" cy="166370"/>
            </a:xfrm>
            <a:custGeom>
              <a:avLst/>
              <a:gdLst/>
              <a:ahLst/>
              <a:cxnLst/>
              <a:rect l="l" t="t" r="r" b="b"/>
              <a:pathLst>
                <a:path w="161925" h="166369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110983" y="1456907"/>
            <a:ext cx="1981200" cy="464820"/>
            <a:chOff x="7110983" y="1456907"/>
            <a:chExt cx="1981200" cy="46482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0983" y="1456907"/>
              <a:ext cx="237558" cy="107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20127" y="1456907"/>
              <a:ext cx="1849909" cy="4645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803919" y="1636743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86900" y="1815433"/>
              <a:ext cx="84200" cy="1042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987789" y="1636617"/>
              <a:ext cx="104775" cy="105410"/>
            </a:xfrm>
            <a:custGeom>
              <a:avLst/>
              <a:gdLst/>
              <a:ahLst/>
              <a:cxnLst/>
              <a:rect l="l" t="t" r="r" b="b"/>
              <a:pathLst>
                <a:path w="104775" h="10541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371809" y="3377223"/>
            <a:ext cx="7138034" cy="12090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690"/>
              </a:spcBef>
            </a:pPr>
            <a:r>
              <a:rPr sz="3950" spc="-5" dirty="0">
                <a:solidFill>
                  <a:srgbClr val="E84E22"/>
                </a:solidFill>
              </a:rPr>
              <a:t>КАК</a:t>
            </a:r>
            <a:r>
              <a:rPr sz="3950" spc="-25" dirty="0">
                <a:solidFill>
                  <a:srgbClr val="E84E22"/>
                </a:solidFill>
              </a:rPr>
              <a:t> </a:t>
            </a:r>
            <a:r>
              <a:rPr sz="3950" spc="-30" dirty="0">
                <a:solidFill>
                  <a:srgbClr val="E84E22"/>
                </a:solidFill>
              </a:rPr>
              <a:t>ПОЛУЧИТЬ</a:t>
            </a:r>
            <a:r>
              <a:rPr sz="3950" dirty="0">
                <a:solidFill>
                  <a:srgbClr val="E84E22"/>
                </a:solidFill>
              </a:rPr>
              <a:t> </a:t>
            </a:r>
            <a:r>
              <a:rPr sz="3950" spc="-25" dirty="0">
                <a:solidFill>
                  <a:srgbClr val="E84E22"/>
                </a:solidFill>
              </a:rPr>
              <a:t>УСЛУГИ</a:t>
            </a:r>
            <a:r>
              <a:rPr sz="3950" spc="-65" dirty="0">
                <a:solidFill>
                  <a:srgbClr val="E84E22"/>
                </a:solidFill>
              </a:rPr>
              <a:t> </a:t>
            </a:r>
            <a:r>
              <a:rPr sz="3950" spc="-5" dirty="0">
                <a:solidFill>
                  <a:srgbClr val="E84E22"/>
                </a:solidFill>
              </a:rPr>
              <a:t>ФОНДА?</a:t>
            </a:r>
            <a:endParaRPr sz="3950"/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950" spc="-35" dirty="0">
                <a:solidFill>
                  <a:srgbClr val="672E17"/>
                </a:solidFill>
              </a:rPr>
              <a:t>ОБРАТИТЬСЯ</a:t>
            </a:r>
            <a:r>
              <a:rPr sz="2950" spc="-30" dirty="0">
                <a:solidFill>
                  <a:srgbClr val="672E17"/>
                </a:solidFill>
              </a:rPr>
              <a:t> </a:t>
            </a:r>
            <a:r>
              <a:rPr sz="2950" dirty="0">
                <a:solidFill>
                  <a:srgbClr val="672E17"/>
                </a:solidFill>
              </a:rPr>
              <a:t>В</a:t>
            </a:r>
            <a:r>
              <a:rPr sz="2950" spc="-45" dirty="0">
                <a:solidFill>
                  <a:srgbClr val="672E17"/>
                </a:solidFill>
              </a:rPr>
              <a:t> </a:t>
            </a:r>
            <a:r>
              <a:rPr sz="2950" spc="5" dirty="0">
                <a:solidFill>
                  <a:srgbClr val="672E17"/>
                </a:solidFill>
              </a:rPr>
              <a:t>ФОНД:</a:t>
            </a:r>
            <a:endParaRPr sz="2950"/>
          </a:p>
        </p:txBody>
      </p:sp>
      <p:sp>
        <p:nvSpPr>
          <p:cNvPr id="17" name="object 17"/>
          <p:cNvSpPr txBox="1"/>
          <p:nvPr/>
        </p:nvSpPr>
        <p:spPr>
          <a:xfrm>
            <a:off x="7169094" y="5000879"/>
            <a:ext cx="10401935" cy="343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14240" algn="l"/>
              </a:tabLst>
            </a:pPr>
            <a:r>
              <a:rPr sz="2950" b="1" spc="-5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2950" b="1" spc="3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2950" b="1" spc="4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90	</a:t>
            </a:r>
            <a:r>
              <a:rPr sz="2950" b="1" spc="-35" dirty="0">
                <a:solidFill>
                  <a:srgbClr val="672E17"/>
                </a:solidFill>
                <a:latin typeface="Calibri"/>
                <a:cs typeface="Calibri"/>
              </a:rPr>
              <a:t>FPPRT.RU</a:t>
            </a:r>
            <a:r>
              <a:rPr sz="2950" b="1" spc="-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|</a:t>
            </a:r>
            <a:r>
              <a:rPr sz="295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-5" dirty="0">
                <a:solidFill>
                  <a:srgbClr val="672E17"/>
                </a:solidFill>
                <a:latin typeface="Calibri"/>
                <a:cs typeface="Calibri"/>
              </a:rPr>
              <a:t>МСП.РФ|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714240" algn="l"/>
              </a:tabLst>
            </a:pPr>
            <a:r>
              <a:rPr sz="2950" b="1" u="heavy" spc="1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I</a:t>
            </a:r>
            <a:r>
              <a:rPr sz="2950" b="1" u="heavy" spc="1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N</a:t>
            </a:r>
            <a:r>
              <a:rPr sz="2950" b="1" u="heavy" spc="3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F</a:t>
            </a:r>
            <a:r>
              <a:rPr sz="2950" b="1" u="heavy" spc="-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O</a:t>
            </a:r>
            <a:r>
              <a:rPr sz="2950" b="1" u="heavy" spc="1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@</a:t>
            </a:r>
            <a:r>
              <a:rPr sz="2950" b="1" u="heavy" spc="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F</a:t>
            </a:r>
            <a:r>
              <a:rPr sz="2950" b="1" u="heavy" spc="1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P</a:t>
            </a:r>
            <a:r>
              <a:rPr sz="2950" b="1" u="heavy" spc="2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P</a:t>
            </a:r>
            <a:r>
              <a:rPr sz="2950" b="1" u="heavy" spc="-90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R</a:t>
            </a:r>
            <a:r>
              <a:rPr sz="2950" b="1" u="heavy" spc="-204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T</a:t>
            </a:r>
            <a:r>
              <a:rPr sz="2950" b="1" u="heavy" spc="-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.</a:t>
            </a:r>
            <a:r>
              <a:rPr sz="2950" b="1" u="heavy" spc="15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R</a:t>
            </a:r>
            <a:r>
              <a:rPr sz="2950" b="1" u="heavy" dirty="0">
                <a:solidFill>
                  <a:srgbClr val="672E17"/>
                </a:solidFill>
                <a:uFill>
                  <a:solidFill>
                    <a:srgbClr val="672E17"/>
                  </a:solidFill>
                </a:uFill>
                <a:latin typeface="Calibri"/>
                <a:cs typeface="Calibri"/>
                <a:hlinkClick r:id="rId6"/>
              </a:rPr>
              <a:t>U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	</a:t>
            </a:r>
            <a:r>
              <a:rPr sz="2950" b="1" spc="-10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2950" b="1" spc="15" dirty="0">
                <a:solidFill>
                  <a:srgbClr val="672E17"/>
                </a:solidFill>
                <a:latin typeface="Calibri"/>
                <a:cs typeface="Calibri"/>
              </a:rPr>
              <a:t>З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АНЬ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,</a:t>
            </a:r>
            <a:r>
              <a:rPr sz="2950" b="1" spc="-1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-130" dirty="0">
                <a:solidFill>
                  <a:srgbClr val="672E17"/>
                </a:solidFill>
                <a:latin typeface="Calibri"/>
                <a:cs typeface="Calibri"/>
              </a:rPr>
              <a:t>У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Л.</a:t>
            </a:r>
            <a:r>
              <a:rPr sz="2950" b="1" spc="-14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ПЕ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Е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РБУ</a:t>
            </a:r>
            <a:r>
              <a:rPr sz="2950" b="1" spc="30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2950" b="1" spc="-80" dirty="0">
                <a:solidFill>
                  <a:srgbClr val="672E17"/>
                </a:solidFill>
                <a:latin typeface="Calibri"/>
                <a:cs typeface="Calibri"/>
              </a:rPr>
              <a:t>Г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С</a:t>
            </a:r>
            <a:r>
              <a:rPr sz="2950" b="1" spc="-10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2950" b="1" spc="1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2950" b="1" spc="-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spc="15" dirty="0">
                <a:solidFill>
                  <a:srgbClr val="672E17"/>
                </a:solidFill>
                <a:latin typeface="Calibri"/>
                <a:cs typeface="Calibri"/>
              </a:rPr>
              <a:t>28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50" b="1" spc="-25" dirty="0">
                <a:solidFill>
                  <a:srgbClr val="672E17"/>
                </a:solidFill>
                <a:latin typeface="Calibri"/>
                <a:cs typeface="Calibri"/>
              </a:rPr>
              <a:t>ОБРАТИТЬСЯ</a:t>
            </a:r>
            <a:r>
              <a:rPr sz="245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245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672E17"/>
                </a:solidFill>
                <a:latin typeface="Calibri"/>
                <a:cs typeface="Calibri"/>
              </a:rPr>
              <a:t>РЕГИОНАЛЬНЫМ</a:t>
            </a:r>
            <a:r>
              <a:rPr sz="2450" b="1" spc="5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672E17"/>
                </a:solidFill>
                <a:latin typeface="Calibri"/>
                <a:cs typeface="Calibri"/>
              </a:rPr>
              <a:t>ПРЕДСТАВИТЕЛЯМ</a:t>
            </a:r>
            <a:endParaRPr sz="2450">
              <a:latin typeface="Calibri"/>
              <a:cs typeface="Calibri"/>
            </a:endParaRPr>
          </a:p>
          <a:p>
            <a:pPr marL="12700" marR="2661920">
              <a:lnSpc>
                <a:spcPct val="103000"/>
              </a:lnSpc>
              <a:spcBef>
                <a:spcPts val="405"/>
              </a:spcBef>
            </a:pPr>
            <a:r>
              <a:rPr sz="2450" b="1" spc="-5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2450" b="1" spc="-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672E17"/>
                </a:solidFill>
                <a:latin typeface="Calibri"/>
                <a:cs typeface="Calibri"/>
              </a:rPr>
              <a:t>МУНИЦИПАЛЬНЫХ</a:t>
            </a:r>
            <a:r>
              <a:rPr sz="2450" b="1" spc="6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-15" dirty="0">
                <a:solidFill>
                  <a:srgbClr val="672E17"/>
                </a:solidFill>
                <a:latin typeface="Calibri"/>
                <a:cs typeface="Calibri"/>
              </a:rPr>
              <a:t>РАЙОНАХ</a:t>
            </a:r>
            <a:r>
              <a:rPr sz="245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672E17"/>
                </a:solidFill>
                <a:latin typeface="Calibri"/>
                <a:cs typeface="Calibri"/>
              </a:rPr>
              <a:t>РЕСПУБЛИКИ</a:t>
            </a:r>
            <a:r>
              <a:rPr sz="2450" b="1" spc="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-55" dirty="0">
                <a:solidFill>
                  <a:srgbClr val="672E17"/>
                </a:solidFill>
                <a:latin typeface="Calibri"/>
                <a:cs typeface="Calibri"/>
              </a:rPr>
              <a:t>ТАТАРСТАН </a:t>
            </a:r>
            <a:r>
              <a:rPr sz="2450" b="1" spc="-54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-25" dirty="0">
                <a:solidFill>
                  <a:srgbClr val="672E17"/>
                </a:solidFill>
                <a:latin typeface="Calibri"/>
                <a:cs typeface="Calibri"/>
              </a:rPr>
              <a:t>КОНТАКТЫ</a:t>
            </a:r>
            <a:r>
              <a:rPr sz="245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672E17"/>
                </a:solidFill>
                <a:latin typeface="Calibri"/>
                <a:cs typeface="Calibri"/>
              </a:rPr>
              <a:t>ПО</a:t>
            </a:r>
            <a:r>
              <a:rPr sz="2450" b="1" spc="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450" b="1" spc="5" dirty="0">
                <a:solidFill>
                  <a:srgbClr val="672E17"/>
                </a:solidFill>
                <a:latin typeface="Calibri"/>
                <a:cs typeface="Calibri"/>
              </a:rPr>
              <a:t>ТЕЛ.</a:t>
            </a:r>
            <a:r>
              <a:rPr sz="2450" b="1" spc="-8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2950" b="1" spc="-1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2950" b="1" spc="30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2950" b="1" spc="5" dirty="0">
                <a:solidFill>
                  <a:srgbClr val="672E17"/>
                </a:solidFill>
                <a:latin typeface="Calibri"/>
                <a:cs typeface="Calibri"/>
              </a:rPr>
              <a:t> 90 </a:t>
            </a:r>
            <a:r>
              <a:rPr sz="2950" b="1" spc="15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51051" y="9405128"/>
            <a:ext cx="123888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5" dirty="0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2450" b="1" spc="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50" b="1" spc="-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50" b="1" spc="-3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450" b="1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50" b="1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196828" y="6092666"/>
            <a:ext cx="349250" cy="524510"/>
            <a:chOff x="11196828" y="6092666"/>
            <a:chExt cx="349250" cy="52451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53216" y="6536270"/>
              <a:ext cx="245073" cy="806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82172" y="6178139"/>
              <a:ext cx="178018" cy="17817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1196536" y="6092805"/>
              <a:ext cx="349250" cy="481330"/>
            </a:xfrm>
            <a:custGeom>
              <a:avLst/>
              <a:gdLst/>
              <a:ahLst/>
              <a:cxnLst/>
              <a:rect l="l" t="t" r="r" b="b"/>
              <a:pathLst>
                <a:path w="349250" h="481329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385559" y="6167342"/>
            <a:ext cx="522605" cy="373380"/>
            <a:chOff x="6385559" y="6167342"/>
            <a:chExt cx="522605" cy="373380"/>
          </a:xfrm>
        </p:grpSpPr>
        <p:sp>
          <p:nvSpPr>
            <p:cNvPr id="24" name="object 24"/>
            <p:cNvSpPr/>
            <p:nvPr/>
          </p:nvSpPr>
          <p:spPr>
            <a:xfrm>
              <a:off x="6385559" y="6167342"/>
              <a:ext cx="520065" cy="373380"/>
            </a:xfrm>
            <a:custGeom>
              <a:avLst/>
              <a:gdLst/>
              <a:ahLst/>
              <a:cxnLst/>
              <a:rect l="l" t="t" r="r" b="b"/>
              <a:pathLst>
                <a:path w="520065" h="373379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96455" y="6380321"/>
              <a:ext cx="211709" cy="13766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409398" y="6191611"/>
              <a:ext cx="499109" cy="304800"/>
            </a:xfrm>
            <a:custGeom>
              <a:avLst/>
              <a:gdLst/>
              <a:ahLst/>
              <a:cxnLst/>
              <a:rect l="l" t="t" r="r" b="b"/>
              <a:pathLst>
                <a:path w="499109" h="30480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1097768" y="5045678"/>
            <a:ext cx="523875" cy="523240"/>
            <a:chOff x="11097768" y="5045678"/>
            <a:chExt cx="523875" cy="523240"/>
          </a:xfrm>
        </p:grpSpPr>
        <p:sp>
          <p:nvSpPr>
            <p:cNvPr id="28" name="object 28"/>
            <p:cNvSpPr/>
            <p:nvPr/>
          </p:nvSpPr>
          <p:spPr>
            <a:xfrm>
              <a:off x="11097768" y="5045678"/>
              <a:ext cx="523875" cy="523240"/>
            </a:xfrm>
            <a:custGeom>
              <a:avLst/>
              <a:gdLst/>
              <a:ahLst/>
              <a:cxnLst/>
              <a:rect l="l" t="t" r="r" b="b"/>
              <a:pathLst>
                <a:path w="523875" h="523239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47374" y="5428819"/>
              <a:ext cx="315595" cy="11292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1186160" y="5319744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33632" y="5319744"/>
              <a:ext cx="86868" cy="15100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61471" y="5319744"/>
              <a:ext cx="235076" cy="1040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1185779" y="5144611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247120" y="5073601"/>
              <a:ext cx="373379" cy="222012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394703" y="5054980"/>
            <a:ext cx="516890" cy="514984"/>
            <a:chOff x="6394703" y="5054980"/>
            <a:chExt cx="516890" cy="514984"/>
          </a:xfrm>
        </p:grpSpPr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56831" y="5054980"/>
              <a:ext cx="254333" cy="24977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394539" y="5106802"/>
              <a:ext cx="464820" cy="462915"/>
            </a:xfrm>
            <a:custGeom>
              <a:avLst/>
              <a:gdLst/>
              <a:ahLst/>
              <a:cxnLst/>
              <a:rect l="l" t="t" r="r" b="b"/>
              <a:pathLst>
                <a:path w="464820" h="462914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6356439" y="7139768"/>
            <a:ext cx="614045" cy="524510"/>
          </a:xfrm>
          <a:custGeom>
            <a:avLst/>
            <a:gdLst/>
            <a:ahLst/>
            <a:cxnLst/>
            <a:rect l="l" t="t" r="r" b="b"/>
            <a:pathLst>
              <a:path w="614045" h="524509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39823" y="6783152"/>
            <a:ext cx="2081689" cy="2098433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0" y="9314402"/>
            <a:ext cx="1993264" cy="1995170"/>
          </a:xfrm>
          <a:custGeom>
            <a:avLst/>
            <a:gdLst/>
            <a:ahLst/>
            <a:cxnLst/>
            <a:rect l="l" t="t" r="r" b="b"/>
            <a:pathLst>
              <a:path w="1993264" h="199517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52800" y="1238"/>
            <a:ext cx="1986914" cy="1986914"/>
          </a:xfrm>
          <a:custGeom>
            <a:avLst/>
            <a:gdLst/>
            <a:ahLst/>
            <a:cxnLst/>
            <a:rect l="l" t="t" r="r" b="b"/>
            <a:pathLst>
              <a:path w="1986914" h="1986914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591532" y="0"/>
            <a:ext cx="2512695" cy="2512695"/>
          </a:xfrm>
          <a:custGeom>
            <a:avLst/>
            <a:gdLst/>
            <a:ahLst/>
            <a:cxnLst/>
            <a:rect l="l" t="t" r="r" b="b"/>
            <a:pathLst>
              <a:path w="2512694" h="2512695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304032" y="1313402"/>
            <a:ext cx="12955270" cy="9298305"/>
          </a:xfrm>
          <a:custGeom>
            <a:avLst/>
            <a:gdLst/>
            <a:ahLst/>
            <a:cxnLst/>
            <a:rect l="l" t="t" r="r" b="b"/>
            <a:pathLst>
              <a:path w="12955269" h="9298305">
                <a:moveTo>
                  <a:pt x="12954478" y="252"/>
                </a:moveTo>
                <a:lnTo>
                  <a:pt x="1167905" y="252"/>
                </a:lnTo>
                <a:lnTo>
                  <a:pt x="-83" y="1534373"/>
                </a:lnTo>
                <a:lnTo>
                  <a:pt x="-83" y="9297738"/>
                </a:lnTo>
                <a:lnTo>
                  <a:pt x="11786615" y="9297738"/>
                </a:lnTo>
                <a:lnTo>
                  <a:pt x="12954478" y="7763693"/>
                </a:lnTo>
                <a:lnTo>
                  <a:pt x="12954478" y="25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39205" y="1982496"/>
            <a:ext cx="715010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50" b="1" spc="-5" dirty="0">
                <a:solidFill>
                  <a:srgbClr val="E84E22"/>
                </a:solidFill>
                <a:latin typeface="Calibri"/>
                <a:cs typeface="Calibri"/>
              </a:rPr>
              <a:t>0</a:t>
            </a:r>
            <a:r>
              <a:rPr sz="5350" b="1" dirty="0">
                <a:solidFill>
                  <a:srgbClr val="E84E22"/>
                </a:solidFill>
                <a:latin typeface="Calibri"/>
                <a:cs typeface="Calibri"/>
              </a:rPr>
              <a:t>2</a:t>
            </a:r>
            <a:endParaRPr sz="53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8738" y="2235397"/>
            <a:ext cx="6884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Микрофинансовый</a:t>
            </a:r>
            <a:r>
              <a:rPr sz="2400" b="1" spc="-15" dirty="0">
                <a:latin typeface="Calibri"/>
                <a:cs typeface="Calibri"/>
              </a:rPr>
              <a:t> продукт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«Импортозамещение»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174617" y="3328765"/>
          <a:ext cx="11201400" cy="6326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5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221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just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spc="9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тех,</a:t>
                      </a:r>
                      <a:r>
                        <a:rPr sz="2400" spc="96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кому</a:t>
                      </a:r>
                      <a:r>
                        <a:rPr sz="2400" spc="9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пришлось</a:t>
                      </a:r>
                      <a:r>
                        <a:rPr sz="2400" spc="9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сменить    </a:t>
                      </a:r>
                      <a:r>
                        <a:rPr sz="2400" spc="3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поставщиков</a:t>
                      </a:r>
                      <a:r>
                        <a:rPr sz="2400" spc="9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товаров,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910" marR="33020" algn="just">
                        <a:lnSpc>
                          <a:spcPts val="3080"/>
                        </a:lnSpc>
                        <a:spcBef>
                          <a:spcPts val="12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сырья,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материалов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из-за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санкций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недружественных</a:t>
                      </a:r>
                      <a:r>
                        <a:rPr sz="24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нам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стран.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24.02.22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основной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вид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входит</a:t>
                      </a:r>
                      <a:r>
                        <a:rPr sz="24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2400" spc="685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А     </a:t>
                      </a:r>
                      <a:r>
                        <a:rPr sz="2400" spc="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общероссийского</a:t>
                      </a:r>
                      <a:r>
                        <a:rPr sz="2400" spc="68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400" spc="6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классификатора</a:t>
                      </a:r>
                      <a:r>
                        <a:rPr sz="2400" spc="68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400" spc="6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видов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экономической</a:t>
                      </a:r>
                      <a:r>
                        <a:rPr sz="2400" spc="650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spc="65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400" spc="6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(все</a:t>
                      </a:r>
                      <a:r>
                        <a:rPr sz="2400" spc="645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что     </a:t>
                      </a:r>
                      <a:r>
                        <a:rPr sz="2400" spc="3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связано</a:t>
                      </a:r>
                      <a:r>
                        <a:rPr sz="2400" spc="650" dirty="0">
                          <a:latin typeface="Calibri"/>
                          <a:cs typeface="Calibri"/>
                        </a:rPr>
                        <a:t>  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910" marR="34925" algn="just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сельхозпроизводством)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раздел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С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(все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что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связано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с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производством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тех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иных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товаров).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18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9,5%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  <a:tabLst>
                          <a:tab pos="1621790" algn="l"/>
                          <a:tab pos="3304540" algn="l"/>
                          <a:tab pos="5965190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910" marR="33655">
                        <a:lnSpc>
                          <a:spcPts val="3080"/>
                        </a:lnSpc>
                        <a:spcBef>
                          <a:spcPts val="40"/>
                        </a:spcBef>
                        <a:tabLst>
                          <a:tab pos="1875155" algn="l"/>
                          <a:tab pos="3265170" algn="l"/>
                          <a:tab pos="528129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840479" y="1538954"/>
            <a:ext cx="12842240" cy="8904605"/>
          </a:xfrm>
          <a:custGeom>
            <a:avLst/>
            <a:gdLst/>
            <a:ahLst/>
            <a:cxnLst/>
            <a:rect l="l" t="t" r="r" b="b"/>
            <a:pathLst>
              <a:path w="12842240" h="8904605">
                <a:moveTo>
                  <a:pt x="12841691" y="246"/>
                </a:moveTo>
                <a:lnTo>
                  <a:pt x="1157605" y="246"/>
                </a:lnTo>
                <a:lnTo>
                  <a:pt x="-97" y="1469472"/>
                </a:lnTo>
                <a:lnTo>
                  <a:pt x="-97" y="8904550"/>
                </a:lnTo>
                <a:lnTo>
                  <a:pt x="11683988" y="8904550"/>
                </a:lnTo>
                <a:lnTo>
                  <a:pt x="12841691" y="7435401"/>
                </a:lnTo>
                <a:lnTo>
                  <a:pt x="12841691" y="24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50553" y="1859614"/>
            <a:ext cx="6525259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25" b="1" spc="-7" baseline="-4672" dirty="0">
                <a:solidFill>
                  <a:srgbClr val="E84E22"/>
                </a:solidFill>
                <a:latin typeface="Calibri"/>
                <a:cs typeface="Calibri"/>
              </a:rPr>
              <a:t>03</a:t>
            </a:r>
            <a:r>
              <a:rPr sz="8025" b="1" spc="-217" baseline="-4672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Микрофинансовый </a:t>
            </a:r>
            <a:r>
              <a:rPr sz="2400" b="1" spc="-15" dirty="0">
                <a:latin typeface="Calibri"/>
                <a:cs typeface="Calibri"/>
              </a:rPr>
              <a:t>продукт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«Промпарки»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787900" y="3067526"/>
          <a:ext cx="11201400" cy="639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5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сегмент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just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 управляющих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компаний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индустриальных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29845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парков и/или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резидентов индустриальных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парков,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являющихся субъектами малого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предпринимательства,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заключивших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57150" algn="just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Министерством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экономики Республики Татарстан соглашение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осуществлении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территории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algn="just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индустриальных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парков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5428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Целевое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использование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9,5%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6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  <a:tabLst>
                          <a:tab pos="1622425" algn="l"/>
                          <a:tab pos="3304540" algn="l"/>
                          <a:tab pos="596582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32384">
                        <a:lnSpc>
                          <a:spcPts val="3080"/>
                        </a:lnSpc>
                        <a:spcBef>
                          <a:spcPts val="40"/>
                        </a:spcBef>
                        <a:tabLst>
                          <a:tab pos="1875155" algn="l"/>
                          <a:tab pos="3265170" algn="l"/>
                          <a:tab pos="528129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803903" y="1950434"/>
            <a:ext cx="12879070" cy="8302625"/>
          </a:xfrm>
          <a:custGeom>
            <a:avLst/>
            <a:gdLst/>
            <a:ahLst/>
            <a:cxnLst/>
            <a:rect l="l" t="t" r="r" b="b"/>
            <a:pathLst>
              <a:path w="12879069" h="8302625">
                <a:moveTo>
                  <a:pt x="12878267" y="236"/>
                </a:moveTo>
                <a:lnTo>
                  <a:pt x="1160908" y="236"/>
                </a:lnTo>
                <a:lnTo>
                  <a:pt x="-96" y="1370150"/>
                </a:lnTo>
                <a:lnTo>
                  <a:pt x="-96" y="8302600"/>
                </a:lnTo>
                <a:lnTo>
                  <a:pt x="11717262" y="8302600"/>
                </a:lnTo>
                <a:lnTo>
                  <a:pt x="12878267" y="6932737"/>
                </a:lnTo>
                <a:lnTo>
                  <a:pt x="12878267" y="2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18597" y="2327546"/>
            <a:ext cx="7640320" cy="842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8025" b="1" spc="-7" baseline="-7788" dirty="0">
                <a:solidFill>
                  <a:srgbClr val="E84E22"/>
                </a:solidFill>
                <a:latin typeface="Calibri"/>
                <a:cs typeface="Calibri"/>
              </a:rPr>
              <a:t>04</a:t>
            </a:r>
            <a:r>
              <a:rPr sz="8025" b="1" spc="-67" baseline="-7788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Микрофинансовый </a:t>
            </a:r>
            <a:r>
              <a:rPr sz="2400" b="1" spc="-15" dirty="0">
                <a:latin typeface="Calibri"/>
                <a:cs typeface="Calibri"/>
              </a:rPr>
              <a:t>продукт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«Рефинансирование»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636643" y="3666839"/>
          <a:ext cx="11201400" cy="54608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5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0325" algn="just">
                        <a:lnSpc>
                          <a:spcPct val="107000"/>
                        </a:lnSpc>
                        <a:spcBef>
                          <a:spcPts val="138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 тех,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кого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есть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кредит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реализацию инвестиционного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проекта,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которому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период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с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28.02.2022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увеличена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ставка.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При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этом</a:t>
                      </a:r>
                      <a:r>
                        <a:rPr sz="2400" spc="5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инвестиционный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проект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должен быть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уже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реализован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СМСП получает</a:t>
                      </a:r>
                      <a:r>
                        <a:rPr sz="2400" spc="5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выручку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его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реализации.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896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Погашение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кредита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договору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9,5%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  <a:tabLst>
                          <a:tab pos="1621790" algn="l"/>
                          <a:tab pos="3304540" algn="l"/>
                          <a:tab pos="596582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33020">
                        <a:lnSpc>
                          <a:spcPts val="3080"/>
                        </a:lnSpc>
                        <a:spcBef>
                          <a:spcPts val="40"/>
                        </a:spcBef>
                        <a:tabLst>
                          <a:tab pos="1875155" algn="l"/>
                          <a:tab pos="3265170" algn="l"/>
                          <a:tab pos="528129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802379" y="2701766"/>
            <a:ext cx="12880340" cy="7654925"/>
          </a:xfrm>
          <a:custGeom>
            <a:avLst/>
            <a:gdLst/>
            <a:ahLst/>
            <a:cxnLst/>
            <a:rect l="l" t="t" r="r" b="b"/>
            <a:pathLst>
              <a:path w="12880340" h="7654925">
                <a:moveTo>
                  <a:pt x="12879791" y="217"/>
                </a:moveTo>
                <a:lnTo>
                  <a:pt x="1161162" y="217"/>
                </a:lnTo>
                <a:lnTo>
                  <a:pt x="-96" y="1263200"/>
                </a:lnTo>
                <a:lnTo>
                  <a:pt x="-96" y="7654910"/>
                </a:lnTo>
                <a:lnTo>
                  <a:pt x="11718659" y="7654910"/>
                </a:lnTo>
                <a:lnTo>
                  <a:pt x="12879791" y="6391838"/>
                </a:lnTo>
                <a:lnTo>
                  <a:pt x="12879791" y="21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3168" y="3120310"/>
            <a:ext cx="9636760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25" b="1" spc="-7" baseline="-4672" dirty="0">
                <a:solidFill>
                  <a:srgbClr val="E84E22"/>
                </a:solidFill>
                <a:latin typeface="Calibri"/>
                <a:cs typeface="Calibri"/>
              </a:rPr>
              <a:t>05</a:t>
            </a:r>
            <a:r>
              <a:rPr sz="8025" b="1" spc="-457" baseline="-4672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Микрофинансовый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продукт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«Социальное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предпринимательство»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635500" y="4621371"/>
          <a:ext cx="11201400" cy="49387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5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социальных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предприятий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Республики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2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22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5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9,5%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  <a:tabLst>
                          <a:tab pos="1622425" algn="l"/>
                          <a:tab pos="3304540" algn="l"/>
                          <a:tab pos="596582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Некоммерческой	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33020">
                        <a:lnSpc>
                          <a:spcPts val="3080"/>
                        </a:lnSpc>
                        <a:spcBef>
                          <a:spcPts val="45"/>
                        </a:spcBef>
                        <a:tabLst>
                          <a:tab pos="1875155" algn="l"/>
                          <a:tab pos="3265170" algn="l"/>
                          <a:tab pos="528129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	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«Фонд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	предпринимательства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4032" y="953738"/>
            <a:ext cx="13378815" cy="9916795"/>
          </a:xfrm>
          <a:custGeom>
            <a:avLst/>
            <a:gdLst/>
            <a:ahLst/>
            <a:cxnLst/>
            <a:rect l="l" t="t" r="r" b="b"/>
            <a:pathLst>
              <a:path w="13378815" h="9916795">
                <a:moveTo>
                  <a:pt x="13378139" y="261"/>
                </a:moveTo>
                <a:lnTo>
                  <a:pt x="1206005" y="261"/>
                </a:lnTo>
                <a:lnTo>
                  <a:pt x="-83" y="1636488"/>
                </a:lnTo>
                <a:lnTo>
                  <a:pt x="-83" y="9916463"/>
                </a:lnTo>
                <a:lnTo>
                  <a:pt x="12172050" y="9916463"/>
                </a:lnTo>
                <a:lnTo>
                  <a:pt x="13378139" y="8280325"/>
                </a:lnTo>
                <a:lnTo>
                  <a:pt x="13378139" y="26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57774" y="36582"/>
            <a:ext cx="13340080" cy="176783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  <a:p>
            <a:pPr marR="9525" algn="ctr">
              <a:lnSpc>
                <a:spcPct val="100000"/>
              </a:lnSpc>
              <a:spcBef>
                <a:spcPts val="700"/>
              </a:spcBef>
            </a:pPr>
            <a:r>
              <a:rPr sz="8025" spc="-7" baseline="-5192" dirty="0">
                <a:solidFill>
                  <a:srgbClr val="E84E22"/>
                </a:solidFill>
              </a:rPr>
              <a:t>06</a:t>
            </a:r>
            <a:r>
              <a:rPr sz="8025" spc="-487" baseline="-5192" dirty="0">
                <a:solidFill>
                  <a:srgbClr val="E84E22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Микрофинансовый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продукт</a:t>
            </a:r>
            <a:r>
              <a:rPr sz="2400" spc="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«Развитие</a:t>
            </a:r>
            <a:r>
              <a:rPr sz="2400" spc="1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экспорта»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102100" y="1942814"/>
          <a:ext cx="11506200" cy="84166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60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0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58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кого?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41275" marR="33655" algn="just">
                        <a:lnSpc>
                          <a:spcPct val="1069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экспортёров,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у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которых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2021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году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заключались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экспортные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контракты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и(или)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2022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году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при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содействии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центра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экспорта заключён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экспортный контракт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1314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цели?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336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обоснованные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затраты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336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рублей.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014">
                <a:tc>
                  <a:txBody>
                    <a:bodyPr/>
                    <a:lstStyle/>
                    <a:p>
                      <a:pPr marL="41910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36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 marL="41910">
                        <a:lnSpc>
                          <a:spcPts val="28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заявок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01.07.2022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82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ставка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4655" indent="-374015">
                        <a:lnSpc>
                          <a:spcPts val="2800"/>
                        </a:lnSpc>
                        <a:buAutoNum type="arabicParenR"/>
                        <a:tabLst>
                          <a:tab pos="415290" algn="l"/>
                          <a:tab pos="781558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400" spc="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сумме</a:t>
                      </a:r>
                      <a:r>
                        <a:rPr sz="2400" spc="4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контрактов</a:t>
                      </a:r>
                      <a:r>
                        <a:rPr sz="2400" spc="45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400" spc="4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4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4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–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0,1%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годовых;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84175" indent="-343535">
                        <a:lnSpc>
                          <a:spcPct val="100000"/>
                        </a:lnSpc>
                        <a:spcBef>
                          <a:spcPts val="1010"/>
                        </a:spcBef>
                        <a:buAutoNum type="arabicParenR" startAt="2"/>
                        <a:tabLst>
                          <a:tab pos="38481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400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сумме</a:t>
                      </a:r>
                      <a:r>
                        <a:rPr sz="24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контрактов</a:t>
                      </a:r>
                      <a:r>
                        <a:rPr sz="24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500</a:t>
                      </a:r>
                      <a:r>
                        <a:rPr sz="24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999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3%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годовых;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384175" indent="-343535">
                        <a:lnSpc>
                          <a:spcPct val="100000"/>
                        </a:lnSpc>
                        <a:spcBef>
                          <a:spcPts val="994"/>
                        </a:spcBef>
                        <a:buAutoNum type="arabicParenR" startAt="3"/>
                        <a:tabLst>
                          <a:tab pos="38481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400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сумме</a:t>
                      </a:r>
                      <a:r>
                        <a:rPr sz="24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контрактов</a:t>
                      </a:r>
                      <a:r>
                        <a:rPr sz="24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100</a:t>
                      </a:r>
                      <a:r>
                        <a:rPr sz="24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499</a:t>
                      </a:r>
                      <a:r>
                        <a:rPr sz="24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5,5%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годовых;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115" indent="-371475">
                        <a:lnSpc>
                          <a:spcPct val="100000"/>
                        </a:lnSpc>
                        <a:spcBef>
                          <a:spcPts val="994"/>
                        </a:spcBef>
                        <a:buAutoNum type="arabicParenR" startAt="4"/>
                        <a:tabLst>
                          <a:tab pos="412750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400" spc="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сумме</a:t>
                      </a:r>
                      <a:r>
                        <a:rPr sz="2400" spc="4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контрактов</a:t>
                      </a:r>
                      <a:r>
                        <a:rPr sz="2400" spc="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400" spc="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2400" spc="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400" spc="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4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400" spc="40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99</a:t>
                      </a:r>
                      <a:r>
                        <a:rPr sz="2400" spc="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000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долларов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США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9,5%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годовых.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2805"/>
                        </a:lnSpc>
                        <a:tabLst>
                          <a:tab pos="1696720" algn="l"/>
                          <a:tab pos="3453765" algn="l"/>
                          <a:tab pos="618807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правилам	Некоммерческой	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микрокредитной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41275" marR="33020">
                        <a:lnSpc>
                          <a:spcPts val="3080"/>
                        </a:lnSpc>
                        <a:spcBef>
                          <a:spcPts val="4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компании</a:t>
                      </a:r>
                      <a:r>
                        <a:rPr sz="2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«Фонд</a:t>
                      </a:r>
                      <a:r>
                        <a:rPr sz="2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поддержки</a:t>
                      </a:r>
                      <a:r>
                        <a:rPr sz="2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предпринимательства</a:t>
                      </a:r>
                      <a:r>
                        <a:rPr sz="2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Республики </a:t>
                      </a:r>
                      <a:r>
                        <a:rPr sz="2400" spc="-5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35935" cy="3037840"/>
          </a:xfrm>
          <a:custGeom>
            <a:avLst/>
            <a:gdLst/>
            <a:ahLst/>
            <a:cxnLst/>
            <a:rect l="l" t="t" r="r" b="b"/>
            <a:pathLst>
              <a:path w="3035935" h="3037840">
                <a:moveTo>
                  <a:pt x="3035731" y="285"/>
                </a:moveTo>
                <a:lnTo>
                  <a:pt x="0" y="285"/>
                </a:lnTo>
                <a:lnTo>
                  <a:pt x="0" y="3037541"/>
                </a:lnTo>
                <a:lnTo>
                  <a:pt x="3035731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7276" y="8271986"/>
            <a:ext cx="3037840" cy="3035935"/>
          </a:xfrm>
          <a:custGeom>
            <a:avLst/>
            <a:gdLst/>
            <a:ahLst/>
            <a:cxnLst/>
            <a:rect l="l" t="t" r="r" b="b"/>
            <a:pathLst>
              <a:path w="3037840" h="3035934">
                <a:moveTo>
                  <a:pt x="3036823" y="76"/>
                </a:moveTo>
                <a:lnTo>
                  <a:pt x="-431" y="3035783"/>
                </a:lnTo>
                <a:lnTo>
                  <a:pt x="3036823" y="3035783"/>
                </a:lnTo>
                <a:lnTo>
                  <a:pt x="3036823" y="76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7774" y="118996"/>
            <a:ext cx="13340080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55" dirty="0">
                <a:solidFill>
                  <a:srgbClr val="FFFFFF"/>
                </a:solidFill>
              </a:rPr>
              <a:t>ПОДДЕРЖКИ</a:t>
            </a:r>
            <a:r>
              <a:rPr sz="4950" spc="-12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8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40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5" name="object 5"/>
          <p:cNvSpPr/>
          <p:nvPr/>
        </p:nvSpPr>
        <p:spPr>
          <a:xfrm>
            <a:off x="3429000" y="953738"/>
            <a:ext cx="13100050" cy="9852660"/>
          </a:xfrm>
          <a:custGeom>
            <a:avLst/>
            <a:gdLst/>
            <a:ahLst/>
            <a:cxnLst/>
            <a:rect l="l" t="t" r="r" b="b"/>
            <a:pathLst>
              <a:path w="13100050" h="9852660">
                <a:moveTo>
                  <a:pt x="13099251" y="261"/>
                </a:moveTo>
                <a:lnTo>
                  <a:pt x="1180856" y="261"/>
                </a:lnTo>
                <a:lnTo>
                  <a:pt x="-86" y="1625820"/>
                </a:lnTo>
                <a:lnTo>
                  <a:pt x="-86" y="9852456"/>
                </a:lnTo>
                <a:lnTo>
                  <a:pt x="11918308" y="9852456"/>
                </a:lnTo>
                <a:lnTo>
                  <a:pt x="13099251" y="8226859"/>
                </a:lnTo>
                <a:lnTo>
                  <a:pt x="13099251" y="26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64684" y="1051279"/>
            <a:ext cx="6528434" cy="841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8025" b="1" spc="-7" baseline="-8307" dirty="0">
                <a:solidFill>
                  <a:srgbClr val="E84E22"/>
                </a:solidFill>
                <a:latin typeface="Calibri"/>
                <a:cs typeface="Calibri"/>
              </a:rPr>
              <a:t>0</a:t>
            </a:r>
            <a:r>
              <a:rPr sz="8025" b="1" baseline="-8307" dirty="0">
                <a:solidFill>
                  <a:srgbClr val="E84E22"/>
                </a:solidFill>
                <a:latin typeface="Calibri"/>
                <a:cs typeface="Calibri"/>
              </a:rPr>
              <a:t>7</a:t>
            </a:r>
            <a:r>
              <a:rPr sz="8025" b="1" spc="-472" baseline="-8307" dirty="0">
                <a:solidFill>
                  <a:srgbClr val="E84E2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Мик</a:t>
            </a:r>
            <a:r>
              <a:rPr sz="2400" b="1" spc="-10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офинан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овый пр</a:t>
            </a:r>
            <a:r>
              <a:rPr sz="2400" b="1" spc="-60" dirty="0">
                <a:latin typeface="Calibri"/>
                <a:cs typeface="Calibri"/>
              </a:rPr>
              <a:t>о</a:t>
            </a:r>
            <a:r>
              <a:rPr sz="2400" b="1" spc="-45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укт «С</a:t>
            </a:r>
            <a:r>
              <a:rPr sz="2400" b="1" spc="-50" dirty="0">
                <a:latin typeface="Calibri"/>
                <a:cs typeface="Calibri"/>
              </a:rPr>
              <a:t>о</a:t>
            </a:r>
            <a:r>
              <a:rPr sz="2400" b="1" spc="-30" dirty="0">
                <a:latin typeface="Calibri"/>
                <a:cs typeface="Calibri"/>
              </a:rPr>
              <a:t>д</a:t>
            </a:r>
            <a:r>
              <a:rPr sz="2400" b="1" spc="-5" dirty="0">
                <a:latin typeface="Calibri"/>
                <a:cs typeface="Calibri"/>
              </a:rPr>
              <a:t>ействие»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422" y="10086211"/>
            <a:ext cx="13982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ФАСТТРЕК.РФ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4858" y="4280045"/>
            <a:ext cx="88265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842636" y="2103342"/>
          <a:ext cx="10405745" cy="8015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46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51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1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кого?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всех</a:t>
                      </a:r>
                      <a:r>
                        <a:rPr sz="20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субъектов</a:t>
                      </a:r>
                      <a:r>
                        <a:rPr sz="2000" spc="5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МСП</a:t>
                      </a:r>
                      <a:r>
                        <a:rPr sz="2000" spc="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000" spc="5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Татарстан,</a:t>
                      </a:r>
                      <a:r>
                        <a:rPr sz="2000" spc="5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соответствующих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209</a:t>
                      </a:r>
                      <a:r>
                        <a:rPr sz="2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-ФЗ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364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цели?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обоснованные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заемщиками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затраты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78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0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367665" indent="-326390" algn="just">
                        <a:lnSpc>
                          <a:spcPts val="2335"/>
                        </a:lnSpc>
                        <a:buAutoNum type="arabicParenR"/>
                        <a:tabLst>
                          <a:tab pos="36830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000" spc="4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300</a:t>
                      </a:r>
                      <a:r>
                        <a:rPr sz="2000" spc="4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spc="4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48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spc="48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spc="4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рублей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4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период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действия</a:t>
                      </a:r>
                      <a:r>
                        <a:rPr sz="2000" spc="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режима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повышенной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готовности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режима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чрезвычайной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ситуации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;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marR="31750" algn="just">
                        <a:lnSpc>
                          <a:spcPct val="107000"/>
                        </a:lnSpc>
                        <a:spcBef>
                          <a:spcPts val="790"/>
                        </a:spcBef>
                        <a:buAutoNum type="arabicParenR" startAt="2"/>
                        <a:tabLst>
                          <a:tab pos="371475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001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000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000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рублей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–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независимо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введения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режима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повышенной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готовности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режима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чрезвычайной 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ситуации.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658">
                <a:tc>
                  <a:txBody>
                    <a:bodyPr/>
                    <a:lstStyle/>
                    <a:p>
                      <a:pPr marL="41275">
                        <a:lnSpc>
                          <a:spcPts val="234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микрозайма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24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месяцев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marL="41275">
                        <a:lnSpc>
                          <a:spcPts val="234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Срок</a:t>
                      </a:r>
                      <a:r>
                        <a:rPr sz="2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приема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заявок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До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01.07.2022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16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119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Процентная</a:t>
                      </a:r>
                      <a:r>
                        <a:rPr sz="2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ставка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just">
                        <a:lnSpc>
                          <a:spcPts val="234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1)</a:t>
                      </a:r>
                      <a:r>
                        <a:rPr sz="20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субъектов</a:t>
                      </a:r>
                      <a:r>
                        <a:rPr sz="2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МСП,</a:t>
                      </a:r>
                      <a:r>
                        <a:rPr sz="20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зарегистрированных</a:t>
                      </a:r>
                      <a:r>
                        <a:rPr sz="20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осуществляющих</a:t>
                      </a:r>
                      <a:r>
                        <a:rPr sz="20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свою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деятельность</a:t>
                      </a:r>
                      <a:r>
                        <a:rPr sz="2000" spc="78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spc="7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7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sz="2000" spc="77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моногорода</a:t>
                      </a:r>
                      <a:r>
                        <a:rPr sz="2000" spc="78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000" spc="77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реализации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приоритетных</a:t>
                      </a:r>
                      <a:r>
                        <a:rPr sz="2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проектов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: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marR="33020" algn="just">
                        <a:lnSpc>
                          <a:spcPct val="107000"/>
                        </a:lnSpc>
                        <a:spcBef>
                          <a:spcPts val="795"/>
                        </a:spcBef>
                        <a:buChar char="-"/>
                        <a:tabLst>
                          <a:tab pos="267970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1/2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ключевой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ставки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Банка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России,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установленной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момент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заключения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договора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микрозайма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-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наличии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залогового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обеспечения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(или)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поручительства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Гарантийного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Фонда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РТ;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marR="31750" algn="just">
                        <a:lnSpc>
                          <a:spcPct val="107000"/>
                        </a:lnSpc>
                        <a:spcBef>
                          <a:spcPts val="805"/>
                        </a:spcBef>
                        <a:buChar char="-"/>
                        <a:tabLst>
                          <a:tab pos="235585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13,5%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годовых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-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отсутствии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залогового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обеспечения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и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(или) </a:t>
                      </a:r>
                      <a:r>
                        <a:rPr sz="2000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поручительства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Гарантийного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Фонда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РТ.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2)</a:t>
                      </a:r>
                      <a:r>
                        <a:rPr sz="2000" spc="6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000" spc="6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субъектов</a:t>
                      </a:r>
                      <a:r>
                        <a:rPr sz="2000" spc="6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МСП,</a:t>
                      </a:r>
                      <a:r>
                        <a:rPr sz="2000" spc="6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2000" spc="6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указанных</a:t>
                      </a:r>
                      <a:r>
                        <a:rPr sz="2000" spc="6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6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подпункте</a:t>
                      </a:r>
                      <a:r>
                        <a:rPr sz="2000" spc="6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6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настоящего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 algn="just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раздела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13,5</a:t>
                      </a:r>
                      <a:r>
                        <a:rPr sz="2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годовых.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774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2340"/>
                        </a:lnSpc>
                        <a:tabLst>
                          <a:tab pos="1201420" algn="l"/>
                          <a:tab pos="2445385" algn="l"/>
                          <a:tab pos="4499610" algn="l"/>
                          <a:tab pos="6526530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Согласно	правилам	Некоммерческой	микрокредитной	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компании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«Фонд поддержки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предпринимательства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Республики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Татарстан»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69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85436" y="8790146"/>
            <a:ext cx="2519045" cy="2519045"/>
          </a:xfrm>
          <a:custGeom>
            <a:avLst/>
            <a:gdLst/>
            <a:ahLst/>
            <a:cxnLst/>
            <a:rect l="l" t="t" r="r" b="b"/>
            <a:pathLst>
              <a:path w="2519044" h="2519045">
                <a:moveTo>
                  <a:pt x="2518282" y="63"/>
                </a:moveTo>
                <a:lnTo>
                  <a:pt x="-444" y="2518779"/>
                </a:lnTo>
                <a:lnTo>
                  <a:pt x="2518282" y="2518779"/>
                </a:lnTo>
                <a:lnTo>
                  <a:pt x="2518282" y="63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519045" cy="2519045"/>
          </a:xfrm>
          <a:custGeom>
            <a:avLst/>
            <a:gdLst/>
            <a:ahLst/>
            <a:cxnLst/>
            <a:rect l="l" t="t" r="r" b="b"/>
            <a:pathLst>
              <a:path w="2519045" h="2519045">
                <a:moveTo>
                  <a:pt x="2518727" y="285"/>
                </a:moveTo>
                <a:lnTo>
                  <a:pt x="0" y="285"/>
                </a:lnTo>
                <a:lnTo>
                  <a:pt x="0" y="2519013"/>
                </a:lnTo>
                <a:lnTo>
                  <a:pt x="2518727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887" y="3035522"/>
            <a:ext cx="5758815" cy="6283325"/>
          </a:xfrm>
          <a:custGeom>
            <a:avLst/>
            <a:gdLst/>
            <a:ahLst/>
            <a:cxnLst/>
            <a:rect l="l" t="t" r="r" b="b"/>
            <a:pathLst>
              <a:path w="5758815" h="6283325">
                <a:moveTo>
                  <a:pt x="5758526" y="209"/>
                </a:moveTo>
                <a:lnTo>
                  <a:pt x="518258" y="209"/>
                </a:lnTo>
                <a:lnTo>
                  <a:pt x="-15" y="518609"/>
                </a:lnTo>
                <a:lnTo>
                  <a:pt x="-15" y="6283375"/>
                </a:lnTo>
                <a:lnTo>
                  <a:pt x="5240252" y="6283375"/>
                </a:lnTo>
                <a:lnTo>
                  <a:pt x="5758526" y="5764974"/>
                </a:lnTo>
                <a:lnTo>
                  <a:pt x="5758526" y="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71943" y="3035522"/>
            <a:ext cx="5760720" cy="6283325"/>
          </a:xfrm>
          <a:custGeom>
            <a:avLst/>
            <a:gdLst/>
            <a:ahLst/>
            <a:cxnLst/>
            <a:rect l="l" t="t" r="r" b="b"/>
            <a:pathLst>
              <a:path w="5760720" h="6283325">
                <a:moveTo>
                  <a:pt x="5759885" y="209"/>
                </a:moveTo>
                <a:lnTo>
                  <a:pt x="518219" y="209"/>
                </a:lnTo>
                <a:lnTo>
                  <a:pt x="-181" y="518609"/>
                </a:lnTo>
                <a:lnTo>
                  <a:pt x="-181" y="6283375"/>
                </a:lnTo>
                <a:lnTo>
                  <a:pt x="5241484" y="6283375"/>
                </a:lnTo>
                <a:lnTo>
                  <a:pt x="5759885" y="5764974"/>
                </a:lnTo>
                <a:lnTo>
                  <a:pt x="5759885" y="209"/>
                </a:lnTo>
                <a:close/>
              </a:path>
            </a:pathLst>
          </a:custGeom>
          <a:solidFill>
            <a:srgbClr val="F8F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7523" y="3035522"/>
            <a:ext cx="5758815" cy="6283325"/>
          </a:xfrm>
          <a:custGeom>
            <a:avLst/>
            <a:gdLst/>
            <a:ahLst/>
            <a:cxnLst/>
            <a:rect l="l" t="t" r="r" b="b"/>
            <a:pathLst>
              <a:path w="5758815" h="6283325">
                <a:moveTo>
                  <a:pt x="5758195" y="209"/>
                </a:moveTo>
                <a:lnTo>
                  <a:pt x="517927" y="209"/>
                </a:lnTo>
                <a:lnTo>
                  <a:pt x="-346" y="518609"/>
                </a:lnTo>
                <a:lnTo>
                  <a:pt x="-346" y="6283375"/>
                </a:lnTo>
                <a:lnTo>
                  <a:pt x="5239921" y="6283375"/>
                </a:lnTo>
                <a:lnTo>
                  <a:pt x="5758195" y="5764974"/>
                </a:lnTo>
                <a:lnTo>
                  <a:pt x="5758195" y="209"/>
                </a:lnTo>
                <a:close/>
              </a:path>
            </a:pathLst>
          </a:custGeom>
          <a:solidFill>
            <a:srgbClr val="F4E9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95566" y="1645623"/>
            <a:ext cx="13373735" cy="781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dirty="0">
                <a:solidFill>
                  <a:srgbClr val="FFFFFF"/>
                </a:solidFill>
              </a:rPr>
              <a:t>МЕРЫ</a:t>
            </a:r>
            <a:r>
              <a:rPr sz="4950" spc="-65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ПОДДЕРЖКИ</a:t>
            </a:r>
            <a:r>
              <a:rPr sz="4950" spc="-100" dirty="0">
                <a:solidFill>
                  <a:srgbClr val="FFFFFF"/>
                </a:solidFill>
              </a:rPr>
              <a:t> </a:t>
            </a:r>
            <a:r>
              <a:rPr sz="4950" spc="-20" dirty="0">
                <a:solidFill>
                  <a:srgbClr val="FFFFFF"/>
                </a:solidFill>
              </a:rPr>
              <a:t>ДЛЯ</a:t>
            </a:r>
            <a:r>
              <a:rPr sz="4950" spc="-90" dirty="0">
                <a:solidFill>
                  <a:srgbClr val="FFFFFF"/>
                </a:solidFill>
              </a:rPr>
              <a:t> </a:t>
            </a:r>
            <a:r>
              <a:rPr sz="4950" spc="-25" dirty="0">
                <a:solidFill>
                  <a:srgbClr val="FFFFFF"/>
                </a:solidFill>
              </a:rPr>
              <a:t>СМСП</a:t>
            </a:r>
            <a:r>
              <a:rPr sz="4950" spc="-95" dirty="0">
                <a:solidFill>
                  <a:srgbClr val="FFFFFF"/>
                </a:solidFill>
              </a:rPr>
              <a:t> </a:t>
            </a:r>
            <a:r>
              <a:rPr sz="4950" dirty="0">
                <a:solidFill>
                  <a:srgbClr val="FFFFFF"/>
                </a:solidFill>
              </a:rPr>
              <a:t>И</a:t>
            </a:r>
            <a:r>
              <a:rPr sz="4950" spc="-70" dirty="0">
                <a:solidFill>
                  <a:srgbClr val="FFFFFF"/>
                </a:solidFill>
              </a:rPr>
              <a:t> </a:t>
            </a:r>
            <a:r>
              <a:rPr sz="4950" spc="-35" dirty="0">
                <a:solidFill>
                  <a:srgbClr val="FFFFFF"/>
                </a:solidFill>
              </a:rPr>
              <a:t>САМОЗАНЯТЫХ</a:t>
            </a:r>
            <a:endParaRPr sz="4950"/>
          </a:p>
        </p:txBody>
      </p:sp>
      <p:sp>
        <p:nvSpPr>
          <p:cNvPr id="11" name="object 11"/>
          <p:cNvSpPr txBox="1"/>
          <p:nvPr/>
        </p:nvSpPr>
        <p:spPr>
          <a:xfrm>
            <a:off x="1059864" y="9695823"/>
            <a:ext cx="222758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950" spc="-12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950" spc="-40" dirty="0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950" spc="-6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950" spc="-50" dirty="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950" spc="-45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950" spc="-55" dirty="0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950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50" spc="-35" dirty="0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8805" y="3351816"/>
            <a:ext cx="5115560" cy="494284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8250" b="1" dirty="0">
                <a:solidFill>
                  <a:srgbClr val="E84E22"/>
                </a:solidFill>
                <a:latin typeface="Calibri"/>
                <a:cs typeface="Calibri"/>
              </a:rPr>
              <a:t>08</a:t>
            </a:r>
            <a:endParaRPr sz="8250">
              <a:latin typeface="Calibri"/>
              <a:cs typeface="Calibri"/>
            </a:endParaRPr>
          </a:p>
          <a:p>
            <a:pPr marL="12700" marR="5080">
              <a:lnSpc>
                <a:spcPct val="100899"/>
              </a:lnSpc>
              <a:spcBef>
                <a:spcPts val="275"/>
              </a:spcBef>
            </a:pP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Фи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2450" b="1" spc="-1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уча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ст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1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ыст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оч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- 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ма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оч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ы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2450" b="1" spc="-1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ме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ия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2450" b="1" spc="-1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а 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территории</a:t>
            </a:r>
            <a:r>
              <a:rPr sz="2450" b="1" spc="-1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Российской</a:t>
            </a:r>
            <a:r>
              <a:rPr sz="2450" b="1" spc="-1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Федерации</a:t>
            </a:r>
            <a:r>
              <a:rPr sz="2450" b="1" spc="-1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5" dirty="0">
                <a:solidFill>
                  <a:srgbClr val="1D1D1B"/>
                </a:solidFill>
                <a:latin typeface="Calibri"/>
                <a:cs typeface="Calibri"/>
              </a:rPr>
              <a:t>для </a:t>
            </a:r>
            <a:r>
              <a:rPr sz="2450" b="1" spc="-5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амо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ты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2450" b="1" spc="-1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раж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да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45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FF0000"/>
                </a:solidFill>
                <a:latin typeface="Calibri"/>
                <a:cs typeface="Calibri"/>
              </a:rPr>
              <a:t>01.04.2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450">
              <a:latin typeface="Calibri"/>
              <a:cs typeface="Calibri"/>
            </a:endParaRPr>
          </a:p>
          <a:p>
            <a:pPr marL="85090" marR="253365">
              <a:lnSpc>
                <a:spcPct val="101000"/>
              </a:lnSpc>
              <a:spcBef>
                <a:spcPts val="1475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 финансирование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участия</a:t>
            </a:r>
            <a:r>
              <a:rPr sz="1950" spc="-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выставочно-ярмарочных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мероприятиях на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территории Российской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Федерации.</a:t>
            </a:r>
            <a:r>
              <a:rPr sz="195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Оплачивается</a:t>
            </a:r>
            <a:r>
              <a:rPr sz="195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регистрационный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сбор,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аренды выставочной площади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оборудования.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16578" y="3353824"/>
            <a:ext cx="4512945" cy="39636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8250" b="1" dirty="0">
                <a:solidFill>
                  <a:srgbClr val="E84E22"/>
                </a:solidFill>
                <a:latin typeface="Calibri"/>
                <a:cs typeface="Calibri"/>
              </a:rPr>
              <a:t>09</a:t>
            </a:r>
            <a:endParaRPr sz="82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265"/>
              </a:spcBef>
            </a:pP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2450" b="1" spc="-13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0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2450" b="1" spc="-24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ТН</a:t>
            </a:r>
            <a:r>
              <a:rPr sz="2450" b="1" spc="-7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135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ОНС</a:t>
            </a:r>
            <a:r>
              <a:rPr sz="2450" b="1" spc="-25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2450" b="1" spc="-254" dirty="0">
                <a:solidFill>
                  <a:srgbClr val="1D1D1B"/>
                </a:solidFill>
                <a:latin typeface="Calibri"/>
                <a:cs typeface="Calibri"/>
              </a:rPr>
              <a:t>ЬТ</a:t>
            </a:r>
            <a:r>
              <a:rPr sz="2450" b="1" spc="-70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Ц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18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125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Т 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Э</a:t>
            </a:r>
            <a:r>
              <a:rPr sz="2450" b="1" spc="-15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ПЕ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14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1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24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114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ФЕР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24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135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450" b="1" spc="-14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ЬН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- 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ДЗ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РН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Й</a:t>
            </a:r>
            <a:r>
              <a:rPr sz="2450" b="1" spc="-1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ДЕ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ЯТ</a:t>
            </a:r>
            <a:r>
              <a:rPr sz="2450" b="1" spc="-100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Л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ЬН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ОСТ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1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О  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ВЕД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ЕН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Ю</a:t>
            </a:r>
            <a:r>
              <a:rPr sz="24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13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45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FF0000"/>
                </a:solidFill>
                <a:latin typeface="Calibri"/>
                <a:cs typeface="Calibri"/>
              </a:rPr>
              <a:t>01.04.2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450">
              <a:latin typeface="Calibri"/>
              <a:cs typeface="Calibri"/>
            </a:endParaRPr>
          </a:p>
          <a:p>
            <a:pPr marL="12700" marR="196850">
              <a:lnSpc>
                <a:spcPct val="101099"/>
              </a:lnSpc>
              <a:spcBef>
                <a:spcPts val="869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Консультация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от экспертов в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сфере 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контрольно-надзорной деятельности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по </a:t>
            </a:r>
            <a:r>
              <a:rPr sz="1950" spc="-4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направлениям</a:t>
            </a:r>
            <a:r>
              <a:rPr sz="19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контроля</a:t>
            </a:r>
            <a:r>
              <a:rPr sz="1950" spc="-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надзора.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27195" y="3353824"/>
            <a:ext cx="4572635" cy="532066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8250" b="1" spc="5" dirty="0">
                <a:solidFill>
                  <a:srgbClr val="E84E22"/>
                </a:solidFill>
                <a:latin typeface="Calibri"/>
                <a:cs typeface="Calibri"/>
              </a:rPr>
              <a:t>10</a:t>
            </a:r>
            <a:endParaRPr sz="8250">
              <a:latin typeface="Calibri"/>
              <a:cs typeface="Calibri"/>
            </a:endParaRPr>
          </a:p>
          <a:p>
            <a:pPr marL="12700" marR="337820">
              <a:lnSpc>
                <a:spcPct val="101099"/>
              </a:lnSpc>
              <a:spcBef>
                <a:spcPts val="265"/>
              </a:spcBef>
            </a:pPr>
            <a:r>
              <a:rPr sz="2450" b="1" spc="5" dirty="0">
                <a:solidFill>
                  <a:srgbClr val="1D1D1B"/>
                </a:solidFill>
                <a:latin typeface="Calibri"/>
                <a:cs typeface="Calibri"/>
              </a:rPr>
              <a:t>Обеспечение</a:t>
            </a:r>
            <a:r>
              <a:rPr sz="2450" b="1" spc="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размещения </a:t>
            </a:r>
            <a:r>
              <a:rPr sz="2450" b="1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товаров</a:t>
            </a:r>
            <a:r>
              <a:rPr sz="2450" b="1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2450" b="1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маркетплейсах</a:t>
            </a:r>
            <a:r>
              <a:rPr sz="2450" b="1" spc="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1D1D1B"/>
                </a:solidFill>
                <a:latin typeface="Calibri"/>
                <a:cs typeface="Calibri"/>
              </a:rPr>
              <a:t>для </a:t>
            </a:r>
            <a:r>
              <a:rPr sz="2450" b="1" spc="-5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М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П</a:t>
            </a:r>
            <a:r>
              <a:rPr sz="2450" b="1" spc="-1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24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амо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з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450" b="1" spc="-80" dirty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sz="2450" b="1" spc="-75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2450" b="1" spc="-85" dirty="0">
                <a:solidFill>
                  <a:srgbClr val="1D1D1B"/>
                </a:solidFill>
                <a:latin typeface="Calibri"/>
                <a:cs typeface="Calibri"/>
              </a:rPr>
              <a:t>ты</a:t>
            </a:r>
            <a:r>
              <a:rPr sz="2450" b="1" spc="-5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2450" b="1" spc="-1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450" b="1" spc="-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50" b="1" spc="-85" dirty="0">
                <a:solidFill>
                  <a:srgbClr val="FF0000"/>
                </a:solidFill>
                <a:latin typeface="Calibri"/>
                <a:cs typeface="Calibri"/>
              </a:rPr>
              <a:t>01.02.2</a:t>
            </a:r>
            <a:r>
              <a:rPr sz="2450" b="1" spc="-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4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345"/>
              </a:spcBef>
            </a:pP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Услуга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включает</a:t>
            </a:r>
            <a:r>
              <a:rPr sz="1950" spc="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себя</a:t>
            </a:r>
            <a:r>
              <a:rPr sz="19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создание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личного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кабинета,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товарных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карточек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с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подготовкой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текстовых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материалов,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фотосъемку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продукции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(при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необходимости),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настройку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склада,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а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также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консультацию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ведению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1D1D1B"/>
                </a:solidFill>
                <a:latin typeface="Calibri"/>
                <a:cs typeface="Calibri"/>
              </a:rPr>
              <a:t>продаж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выбранном</a:t>
            </a:r>
            <a:r>
              <a:rPr sz="1950" spc="-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маркетплейсе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(Ozon, 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WildBerries,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KazanExpress</a:t>
            </a:r>
            <a:r>
              <a:rPr sz="19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1D1D1B"/>
                </a:solidFill>
                <a:latin typeface="Calibri"/>
                <a:cs typeface="Calibri"/>
              </a:rPr>
              <a:t>+</a:t>
            </a:r>
            <a:r>
              <a:rPr sz="195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Яндекс.Маркет </a:t>
            </a:r>
            <a:r>
              <a:rPr sz="1950" spc="-4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95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50" spc="5" dirty="0">
                <a:solidFill>
                  <a:srgbClr val="1D1D1B"/>
                </a:solidFill>
                <a:latin typeface="Calibri"/>
                <a:cs typeface="Calibri"/>
              </a:rPr>
              <a:t>СМСП)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72E1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2671</Words>
  <Application>Microsoft Office PowerPoint</Application>
  <PresentationFormat>Произвольный</PresentationFormat>
  <Paragraphs>455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ФОНД ПОДДЕРЖКИ  ПРЕДПРИНИМАТЕЛЬСТВА  РЕСПУБЛИКИ ТАТАРСТАН Меры поддержки предпринимателей в  2022 году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 06 Микрофинансовый продукт «Развитие экспорта»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МЕРЫ ПОДДЕРЖКИ ДЛЯ СМСП И САМОЗАНЯТЫХ</vt:lpstr>
      <vt:lpstr>20</vt:lpstr>
      <vt:lpstr>25 предприятий в выставочно-</vt:lpstr>
      <vt:lpstr>МЕРЫ ПОДДЕРЖКИ ДЛЯ ЧЛЕНОВ КЛАСТЕРОВ</vt:lpstr>
      <vt:lpstr>31</vt:lpstr>
      <vt:lpstr>МЕРЫ ПОДДЕРЖКИ ДЛЯ ЭКСПОРТНО ОРИЕНТИРОВАННЫХ  ПРЕДПРИЯТИЙ</vt:lpstr>
      <vt:lpstr>39</vt:lpstr>
      <vt:lpstr>МЕРЫ ПОДДЕРЖКИ ДЛЯ УПРАВЛЯЮЩИХ КОМПАНИЙ И РЕЗИДЕНТОВ ИНДУСТРИАЛЬНЫХ (ПРОМЫШЛЕННЫХ) ПАРКОВ</vt:lpstr>
      <vt:lpstr>МЕРЫ ПОДДЕРЖКИ НО «ГАРАНТИЙНЫЙ ФОНД РЕСПУБЛИКИ ТАТАРСТАН</vt:lpstr>
      <vt:lpstr>КАК ПОЛУЧИТЬ УСЛУГИ ФОНДА? ОБРАТИТЬСЯ В ФОНД: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ФПП РТ</dc:title>
  <dc:creator>Михаил Унтура</dc:creator>
  <cp:lastModifiedBy>Nruskuk</cp:lastModifiedBy>
  <cp:revision>1</cp:revision>
  <dcterms:created xsi:type="dcterms:W3CDTF">2022-04-12T06:16:35Z</dcterms:created>
  <dcterms:modified xsi:type="dcterms:W3CDTF">2022-04-26T05:30:40Z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2022-04-12T00:00:00Z</vt:filetime>
  </property>
</Properties>
</file>