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816" r:id="rId1"/>
  </p:sldMasterIdLst>
  <p:notesMasterIdLst>
    <p:notesMasterId r:id="rId33"/>
  </p:notesMasterIdLst>
  <p:sldIdLst>
    <p:sldId id="699" r:id="rId2"/>
    <p:sldId id="678" r:id="rId3"/>
    <p:sldId id="628" r:id="rId4"/>
    <p:sldId id="680" r:id="rId5"/>
    <p:sldId id="717" r:id="rId6"/>
    <p:sldId id="692" r:id="rId7"/>
    <p:sldId id="719" r:id="rId8"/>
    <p:sldId id="720" r:id="rId9"/>
    <p:sldId id="718" r:id="rId10"/>
    <p:sldId id="726" r:id="rId11"/>
    <p:sldId id="693" r:id="rId12"/>
    <p:sldId id="723" r:id="rId13"/>
    <p:sldId id="725" r:id="rId14"/>
    <p:sldId id="710" r:id="rId15"/>
    <p:sldId id="712" r:id="rId16"/>
    <p:sldId id="716" r:id="rId17"/>
    <p:sldId id="670" r:id="rId18"/>
    <p:sldId id="715" r:id="rId19"/>
    <p:sldId id="727" r:id="rId20"/>
    <p:sldId id="557" r:id="rId21"/>
    <p:sldId id="728" r:id="rId22"/>
    <p:sldId id="631" r:id="rId23"/>
    <p:sldId id="650" r:id="rId24"/>
    <p:sldId id="648" r:id="rId25"/>
    <p:sldId id="694" r:id="rId26"/>
    <p:sldId id="658" r:id="rId27"/>
    <p:sldId id="698" r:id="rId28"/>
    <p:sldId id="706" r:id="rId29"/>
    <p:sldId id="708" r:id="rId30"/>
    <p:sldId id="696" r:id="rId31"/>
    <p:sldId id="729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8F062A7-D00F-4DF3-AC46-C5FB0AA2D148}">
          <p14:sldIdLst>
            <p14:sldId id="699"/>
            <p14:sldId id="678"/>
            <p14:sldId id="628"/>
            <p14:sldId id="680"/>
            <p14:sldId id="717"/>
            <p14:sldId id="692"/>
            <p14:sldId id="719"/>
            <p14:sldId id="720"/>
            <p14:sldId id="718"/>
            <p14:sldId id="726"/>
            <p14:sldId id="693"/>
            <p14:sldId id="723"/>
            <p14:sldId id="725"/>
            <p14:sldId id="710"/>
            <p14:sldId id="712"/>
            <p14:sldId id="716"/>
            <p14:sldId id="670"/>
            <p14:sldId id="715"/>
            <p14:sldId id="727"/>
          </p14:sldIdLst>
        </p14:section>
        <p14:section name="Раздел без заголовка" id="{FEEBF732-99D2-4D23-843F-795BC1E3AA9C}">
          <p14:sldIdLst>
            <p14:sldId id="557"/>
            <p14:sldId id="728"/>
            <p14:sldId id="631"/>
            <p14:sldId id="650"/>
            <p14:sldId id="648"/>
            <p14:sldId id="694"/>
            <p14:sldId id="658"/>
            <p14:sldId id="698"/>
            <p14:sldId id="706"/>
            <p14:sldId id="708"/>
            <p14:sldId id="696"/>
            <p14:sldId id="72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7" autoAdjust="0"/>
    <p:restoredTop sz="94025" autoAdjust="0"/>
  </p:normalViewPr>
  <p:slideViewPr>
    <p:cSldViewPr>
      <p:cViewPr varScale="1">
        <p:scale>
          <a:sx n="69" d="100"/>
          <a:sy n="69" d="100"/>
        </p:scale>
        <p:origin x="141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7B296-2689-4F52-9A15-0F3089A1A5C0}" type="datetimeFigureOut">
              <a:rPr lang="ru-RU" smtClean="0"/>
              <a:pPr/>
              <a:t>17.05.2022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1DC0D-6372-4C35-899D-283F8676FA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995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Ydus.Kuk\Desktop\Диск D\новог.оформление 2019\IMG_630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AppData\Local\Microsoft\Windows\INetCache\Content.Word\image-06-01-22-04-15-1.jpe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" t="27000" r="5778" b="8195"/>
          <a:stretch/>
        </p:blipFill>
        <p:spPr bwMode="auto">
          <a:xfrm>
            <a:off x="395536" y="3789040"/>
            <a:ext cx="2972435" cy="285686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3289" y="1124744"/>
            <a:ext cx="6091079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i="1" dirty="0" smtClean="0"/>
              <a:t>Ятмас-</a:t>
            </a:r>
            <a:r>
              <a:rPr lang="ru-RU" sz="2400" i="1" dirty="0" err="1" smtClean="0"/>
              <a:t>Дусаевское</a:t>
            </a:r>
            <a:r>
              <a:rPr lang="ru-RU" sz="2400" i="1" dirty="0" smtClean="0"/>
              <a:t> сельское поселени</a:t>
            </a:r>
            <a:r>
              <a:rPr lang="ru-RU" sz="2400" i="1" dirty="0"/>
              <a:t>е</a:t>
            </a:r>
          </a:p>
        </p:txBody>
      </p:sp>
    </p:spTree>
    <p:extLst>
      <p:ext uri="{BB962C8B-B14F-4D97-AF65-F5344CB8AC3E}">
        <p14:creationId xmlns:p14="http://schemas.microsoft.com/office/powerpoint/2010/main" val="7618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фото 2021\IMG-20220106-WA000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8855"/>
            <a:ext cx="2304255" cy="3160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user\AppData\Local\Microsoft\Windows\INetCache\Content.Outlook\MCFXVH63\image-06-01-22-03-55.jpe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34"/>
          <a:stretch/>
        </p:blipFill>
        <p:spPr bwMode="auto">
          <a:xfrm>
            <a:off x="3059832" y="3964581"/>
            <a:ext cx="3693333" cy="24318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user\Desktop\фото 2021\IMG-20220106-WA003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65777"/>
            <a:ext cx="2503512" cy="3173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7" descr="C:\Users\Гузель\AppData\Local\Microsoft\Windows\Temporary Internet Files\Content.Word\IMG_20210103_1351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17" y="4107439"/>
            <a:ext cx="2865115" cy="21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C:\Users\user\AppData\Local\Microsoft\Windows\INetCache\Content.Word\image-06-01-22-04-15-1.jpe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78855"/>
            <a:ext cx="2448271" cy="3160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AppData\Local\Microsoft\Windows\INetCache\Content.Word\image-06-01-22-04-15.jpe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517" y="3783275"/>
            <a:ext cx="2032203" cy="29062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906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836712"/>
            <a:ext cx="5544616" cy="55446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632" y="188640"/>
            <a:ext cx="5758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Новогодние  мероприятия в Ятмас </a:t>
            </a:r>
            <a:r>
              <a:rPr lang="ru-RU" dirty="0" err="1" smtClean="0"/>
              <a:t>Дусаевском</a:t>
            </a:r>
            <a:r>
              <a:rPr lang="ru-RU" dirty="0" smtClean="0"/>
              <a:t> СДК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817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3" descr="C:\Users\1\Downloads\IMG-20210219-WA00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282892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Рисунок 4" descr="C:\Users\1\Downloads\IMG-20210219-WA0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2492896"/>
            <a:ext cx="27813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Рисунок 1" descr="C:\Users\Дусай\Desktop\2 апреля 2021\IMG_50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931" y="242565"/>
            <a:ext cx="3213237" cy="214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Рисунок 7" descr="C:\Users\1\Documents\2021- Фоат Садриев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60648"/>
            <a:ext cx="2825514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Рисунок 700" descr="C:\Users\1\Pictures\2021-05-23 2021 май\2021 май 0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8"/>
          <a:stretch>
            <a:fillRect/>
          </a:stretch>
        </p:blipFill>
        <p:spPr bwMode="auto">
          <a:xfrm>
            <a:off x="2957493" y="2492896"/>
            <a:ext cx="3153203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631" descr="C:\Users\1\Documents\5a42706d-59f0-4409-92c4-12a10ebbe0e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349" y="4597020"/>
            <a:ext cx="2887273" cy="217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4" descr="C:\Users\1\Pictures\2021-04-23 ап\ап 0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492" y="4588396"/>
            <a:ext cx="3126676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88" descr="C:\Users\1\Documents\у войны не женское лицо.jpg август.jpg 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314" y="4597020"/>
            <a:ext cx="290512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680" descr="C:\Users\1\Documents\Туган көнең белән Кукмара.jpg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056" y="2492896"/>
            <a:ext cx="2899642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476672"/>
            <a:ext cx="6614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Проведенные мероприятия в Ятмас </a:t>
            </a:r>
            <a:r>
              <a:rPr lang="ru-RU" dirty="0" err="1" smtClean="0">
                <a:solidFill>
                  <a:srgbClr val="FFFF00"/>
                </a:solidFill>
              </a:rPr>
              <a:t>Дусаевской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бибилотеке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22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9" descr="C:\Users\1\Downloads\IMG-20210423-WA00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0" y="36248"/>
            <a:ext cx="3047986" cy="227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Рисунок 710" descr="C:\Users\1\Pictures\2021-05-23 2021 май\2021 май 0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264" y="81948"/>
            <a:ext cx="2989527" cy="2230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Рисунок 58" descr="C:\Users\1\Documents\фото 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0" y="2330125"/>
            <a:ext cx="3059519" cy="2298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Рисунок 56" descr="C:\Users\1\Downloads\IMG-20210414-WA0004 (6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307" y="2330125"/>
            <a:ext cx="3008332" cy="2270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Рисунок 51" descr="C:\Users\1\Downloads\IMG-20210414-WA00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037" y="2353642"/>
            <a:ext cx="3002542" cy="224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Рисунок 671" descr="C:\Users\1\Documents\Россия коне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1" y="4621057"/>
            <a:ext cx="3033475" cy="225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Рисунок 13" descr="C:\Users\1\Downloads\IMG-20210217-WA005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982" y="81948"/>
            <a:ext cx="2979999" cy="2230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Рисунок 14" descr="C:\Users\1\Documents\1 июнь 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678" y="4620111"/>
            <a:ext cx="2984962" cy="224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Рисунок 647" descr="C:\Users\1\Documents\2021-Чишмә бәйрәме 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856" y="4640685"/>
            <a:ext cx="2966144" cy="2217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766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47" b="30612"/>
          <a:stretch/>
        </p:blipFill>
        <p:spPr>
          <a:xfrm>
            <a:off x="584739" y="925092"/>
            <a:ext cx="3821186" cy="2719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39" y="3802759"/>
            <a:ext cx="3821186" cy="2865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802759"/>
            <a:ext cx="3749179" cy="2811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788024" y="1268760"/>
            <a:ext cx="3611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Фельдшер  обслуживает  4 населенных пункта  сельского поселения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051720" y="476672"/>
            <a:ext cx="2728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Ятмас </a:t>
            </a:r>
            <a:r>
              <a:rPr lang="ru-RU" dirty="0" err="1" smtClean="0"/>
              <a:t>Дусаевский</a:t>
            </a:r>
            <a:r>
              <a:rPr lang="ru-RU" dirty="0" smtClean="0"/>
              <a:t>  ФАП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364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61" y="260648"/>
            <a:ext cx="4127500" cy="3090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79" y="3501008"/>
            <a:ext cx="4133850" cy="3097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4048" y="1340768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село Ятмас </a:t>
            </a:r>
            <a:r>
              <a:rPr lang="ru-RU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Дусай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мечеть “</a:t>
            </a:r>
            <a:r>
              <a:rPr lang="ru-RU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Зәйтүнә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43147" y="4293096"/>
            <a:ext cx="22007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д.Шепшенар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мечеть“Каим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61" y="3653408"/>
            <a:ext cx="4160668" cy="3097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5669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33903"/>
            <a:ext cx="4320480" cy="3086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5076056" y="1628800"/>
            <a:ext cx="5664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Магазин  ИП </a:t>
            </a:r>
            <a:r>
              <a:rPr lang="ru-RU" dirty="0" err="1" smtClean="0"/>
              <a:t>Гатауллина</a:t>
            </a:r>
            <a:r>
              <a:rPr lang="ru-RU" dirty="0" smtClean="0"/>
              <a:t> М.М.</a:t>
            </a:r>
          </a:p>
          <a:p>
            <a:r>
              <a:rPr lang="ru-RU" dirty="0" smtClean="0"/>
              <a:t> в с .Ятмас </a:t>
            </a:r>
            <a:r>
              <a:rPr lang="ru-RU" dirty="0" err="1" smtClean="0"/>
              <a:t>Дусай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220072" y="4509120"/>
            <a:ext cx="3296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Магазин ИП </a:t>
            </a:r>
            <a:r>
              <a:rPr lang="ru-RU" dirty="0" err="1" smtClean="0"/>
              <a:t>Гатауллина</a:t>
            </a:r>
            <a:r>
              <a:rPr lang="ru-RU" dirty="0" smtClean="0"/>
              <a:t> М.М.</a:t>
            </a:r>
          </a:p>
          <a:p>
            <a:r>
              <a:rPr lang="ru-RU" dirty="0"/>
              <a:t>в</a:t>
            </a:r>
            <a:r>
              <a:rPr lang="ru-RU" dirty="0" smtClean="0"/>
              <a:t> </a:t>
            </a:r>
            <a:r>
              <a:rPr lang="ru-RU" dirty="0" err="1" smtClean="0"/>
              <a:t>д.Шепшенар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2765"/>
            <a:ext cx="4320480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406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Ydus.Kuk\Desktop\фото 2019\P_20190602_09504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32" y="3645024"/>
            <a:ext cx="3758806" cy="2892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1729"/>
            <a:ext cx="3744416" cy="2628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4788024" y="908720"/>
            <a:ext cx="40601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i="1" dirty="0" smtClean="0"/>
              <a:t>ОП ПС    с.Ятмас Дусай  обслуживает  4 сельских поселения: Ятмас-Дусаевский, Уркушский, Ныртинский, Починок-Кучуковский</a:t>
            </a:r>
            <a:endParaRPr lang="ru-RU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026" y="3762547"/>
            <a:ext cx="3699406" cy="2774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547664" y="12712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ОП ПС РТ </a:t>
            </a:r>
            <a:r>
              <a:rPr lang="ru-RU" dirty="0" err="1" smtClean="0"/>
              <a:t>с.Ятмас</a:t>
            </a:r>
            <a:r>
              <a:rPr lang="ru-RU" dirty="0" smtClean="0"/>
              <a:t> </a:t>
            </a:r>
            <a:r>
              <a:rPr lang="ru-RU" dirty="0" err="1" smtClean="0"/>
              <a:t>Дусай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861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Фото хадиев Мунип\№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8743"/>
            <a:ext cx="4048311" cy="326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Фото хадиев Мунип\№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88" y="3262528"/>
            <a:ext cx="4060385" cy="334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Фото хадиев Мунип\№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174" y="3262528"/>
            <a:ext cx="4443847" cy="334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587" y="326393"/>
            <a:ext cx="4209870" cy="2965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71800" y="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КФХ </a:t>
            </a:r>
            <a:r>
              <a:rPr lang="ru-RU" dirty="0" err="1" smtClean="0"/>
              <a:t>Хадиев</a:t>
            </a:r>
            <a:r>
              <a:rPr lang="ru-RU" dirty="0" smtClean="0"/>
              <a:t> М.М.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83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21596"/>
            <a:ext cx="4248472" cy="31863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34772"/>
            <a:ext cx="4248472" cy="31863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95736" y="1124744"/>
            <a:ext cx="3624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Международный  день пожилых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552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40327"/>
            <a:ext cx="5010959" cy="65642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Демография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955938980"/>
              </p:ext>
            </p:extLst>
          </p:nvPr>
        </p:nvGraphicFramePr>
        <p:xfrm>
          <a:off x="1202424" y="1556792"/>
          <a:ext cx="6192688" cy="4108564"/>
        </p:xfrm>
        <a:graphic>
          <a:graphicData uri="http://schemas.openxmlformats.org/drawingml/2006/table">
            <a:tbl>
              <a:tblPr firstRow="1" firstCol="1" bandRow="1"/>
              <a:tblGrid>
                <a:gridCol w="26494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09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60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2020 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2021 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+,-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7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постоянного населения,чел.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450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453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+3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4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Родилось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1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прожив в СП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-1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06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Умерло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11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-5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Миграция –прибыло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18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15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-3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04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убыло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23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+20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2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Брак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469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577901"/>
              </p:ext>
            </p:extLst>
          </p:nvPr>
        </p:nvGraphicFramePr>
        <p:xfrm>
          <a:off x="899592" y="773996"/>
          <a:ext cx="7505451" cy="503475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880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0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54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61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54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82106">
                <a:tc>
                  <a:txBody>
                    <a:bodyPr/>
                    <a:lstStyle/>
                    <a:p>
                      <a:pPr marL="180340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показатели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endParaRPr lang="ru-RU" sz="20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180340" algn="ctr">
                        <a:spcAft>
                          <a:spcPts val="0"/>
                        </a:spcAft>
                      </a:pPr>
                      <a:endParaRPr lang="ru-RU" sz="20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01.01.</a:t>
                      </a:r>
                    </a:p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2021</a:t>
                      </a:r>
                    </a:p>
                    <a:p>
                      <a:pPr marL="180340" algn="ctr">
                        <a:spcAft>
                          <a:spcPts val="0"/>
                        </a:spcAft>
                      </a:pPr>
                      <a:endParaRPr lang="ru-RU" sz="20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180340" algn="ctr">
                        <a:spcAft>
                          <a:spcPts val="0"/>
                        </a:spcAft>
                      </a:pPr>
                      <a:endParaRPr lang="ru-RU" sz="20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  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01.01.</a:t>
                      </a:r>
                    </a:p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2022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% </a:t>
                      </a: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2022 г. к 2021 г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(+,-) </a:t>
                      </a: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2022г. к 2021г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8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КРС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t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160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159</a:t>
                      </a:r>
                      <a:endParaRPr lang="ru-RU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99,3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-1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6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 т.ч.</a:t>
                      </a:r>
                      <a:r>
                        <a:rPr lang="tt-RU" sz="200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коровы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t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54</a:t>
                      </a:r>
                      <a:endParaRPr lang="ru-RU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98,2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-1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6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Овцы и козы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438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474</a:t>
                      </a:r>
                      <a:endParaRPr lang="ru-RU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108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+36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63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лошади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t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75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-1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птица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t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1155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1205</a:t>
                      </a:r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104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+50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4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кролики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21</a:t>
                      </a:r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29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-50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48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пчелы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t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340"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243013" y="23431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5696" y="404664"/>
            <a:ext cx="454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t-RU" dirty="0" smtClean="0"/>
              <a:t>                        </a:t>
            </a:r>
            <a:r>
              <a:rPr lang="tt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количество скота  в ЛПХ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2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67744" y="692696"/>
            <a:ext cx="500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/>
              <a:t>Список ЛПХ  содержащих 3 и более коров </a:t>
            </a:r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1351510"/>
              </p:ext>
            </p:extLst>
          </p:nvPr>
        </p:nvGraphicFramePr>
        <p:xfrm>
          <a:off x="827584" y="1412777"/>
          <a:ext cx="7560840" cy="30963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2619">
                  <a:extLst>
                    <a:ext uri="{9D8B030D-6E8A-4147-A177-3AD203B41FA5}">
                      <a16:colId xmlns:a16="http://schemas.microsoft.com/office/drawing/2014/main" val="3040504153"/>
                    </a:ext>
                  </a:extLst>
                </a:gridCol>
                <a:gridCol w="2627802">
                  <a:extLst>
                    <a:ext uri="{9D8B030D-6E8A-4147-A177-3AD203B41FA5}">
                      <a16:colId xmlns:a16="http://schemas.microsoft.com/office/drawing/2014/main" val="2078886714"/>
                    </a:ext>
                  </a:extLst>
                </a:gridCol>
                <a:gridCol w="3252079">
                  <a:extLst>
                    <a:ext uri="{9D8B030D-6E8A-4147-A177-3AD203B41FA5}">
                      <a16:colId xmlns:a16="http://schemas.microsoft.com/office/drawing/2014/main" val="474745913"/>
                    </a:ext>
                  </a:extLst>
                </a:gridCol>
                <a:gridCol w="1178340">
                  <a:extLst>
                    <a:ext uri="{9D8B030D-6E8A-4147-A177-3AD203B41FA5}">
                      <a16:colId xmlns:a16="http://schemas.microsoft.com/office/drawing/2014/main" val="1692437409"/>
                    </a:ext>
                  </a:extLst>
                </a:gridCol>
              </a:tblGrid>
              <a:tr h="10321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№п/п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6" marR="635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ФИО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6" marR="635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Адрес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6" marR="6352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Кол-во коров на 01.01.2022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6" marR="63526" marT="0" marB="0"/>
                </a:tc>
                <a:extLst>
                  <a:ext uri="{0D108BD9-81ED-4DB2-BD59-A6C34878D82A}">
                    <a16:rowId xmlns:a16="http://schemas.microsoft.com/office/drawing/2014/main" val="595248662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6" marR="6352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Ахмадуллин Ленар Габдулбарович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6" marR="6352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С. Ятмас Дусай, ул Центральная,д.57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6" marR="6352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6" marR="63526" marT="0" marB="0" anchor="b"/>
                </a:tc>
                <a:extLst>
                  <a:ext uri="{0D108BD9-81ED-4DB2-BD59-A6C34878D82A}">
                    <a16:rowId xmlns:a16="http://schemas.microsoft.com/office/drawing/2014/main" val="1720415241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6" marR="6352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Фатихов Алмаз Масгутович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6" marR="6352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Д. Шепшенар, ул Школьная, д. 25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6" marR="6352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6" marR="63526" marT="0" marB="0" anchor="b"/>
                </a:tc>
                <a:extLst>
                  <a:ext uri="{0D108BD9-81ED-4DB2-BD59-A6C34878D82A}">
                    <a16:rowId xmlns:a16="http://schemas.microsoft.com/office/drawing/2014/main" val="905231571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6" marR="6352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Зиннатов Назип Миннеханович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6" marR="63526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 Ятмас Дусай, ул Центральная, д. 85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6" marR="63526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6" marR="63526" marT="0" marB="0" anchor="b"/>
                </a:tc>
                <a:extLst>
                  <a:ext uri="{0D108BD9-81ED-4DB2-BD59-A6C34878D82A}">
                    <a16:rowId xmlns:a16="http://schemas.microsoft.com/office/drawing/2014/main" val="3099392026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6" marR="6352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Нагимов Ильшат Габдрашитович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6" marR="63526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Д.Шепшенар ул.Школьная д.44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6" marR="63526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6" marR="63526" marT="0" marB="0" anchor="b"/>
                </a:tc>
                <a:extLst>
                  <a:ext uri="{0D108BD9-81ED-4DB2-BD59-A6C34878D82A}">
                    <a16:rowId xmlns:a16="http://schemas.microsoft.com/office/drawing/2014/main" val="2233587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300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556792"/>
            <a:ext cx="784887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 smtClean="0">
                <a:latin typeface="Times New Roman"/>
                <a:ea typeface="Times New Roman"/>
              </a:rPr>
              <a:t>Использование средств самообложения  в 2021 году</a:t>
            </a:r>
            <a:endParaRPr lang="ru-RU" sz="2000" b="1" i="1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ru-RU" sz="2200" b="1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200" b="1" dirty="0" smtClean="0">
                <a:latin typeface="Times New Roman"/>
                <a:ea typeface="Times New Roman"/>
              </a:rPr>
              <a:t>Ремонт дорог  -                                                     368500 руб.                             </a:t>
            </a:r>
            <a:endParaRPr lang="ru-RU" sz="22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200" b="1" dirty="0" smtClean="0">
                <a:latin typeface="Times New Roman"/>
                <a:ea typeface="Times New Roman"/>
              </a:rPr>
              <a:t>Установка водонапорной башни </a:t>
            </a:r>
          </a:p>
          <a:p>
            <a:pPr>
              <a:spcAft>
                <a:spcPts val="0"/>
              </a:spcAft>
            </a:pPr>
            <a:r>
              <a:rPr lang="ru-RU" sz="2200" b="1" dirty="0">
                <a:latin typeface="Times New Roman"/>
                <a:ea typeface="Times New Roman"/>
              </a:rPr>
              <a:t> </a:t>
            </a:r>
            <a:r>
              <a:rPr lang="ru-RU" sz="2200" b="1" dirty="0" smtClean="0">
                <a:latin typeface="Times New Roman"/>
                <a:ea typeface="Times New Roman"/>
              </a:rPr>
              <a:t>в деревне </a:t>
            </a:r>
            <a:r>
              <a:rPr lang="ru-RU" sz="2200" b="1" dirty="0" err="1" smtClean="0">
                <a:latin typeface="Times New Roman"/>
                <a:ea typeface="Times New Roman"/>
              </a:rPr>
              <a:t>Шепшенар</a:t>
            </a:r>
            <a:r>
              <a:rPr lang="ru-RU" sz="2200" b="1" dirty="0" smtClean="0">
                <a:latin typeface="Times New Roman"/>
                <a:ea typeface="Times New Roman"/>
              </a:rPr>
              <a:t>   -                                    278500  руб.</a:t>
            </a:r>
          </a:p>
          <a:p>
            <a:pPr>
              <a:spcAft>
                <a:spcPts val="0"/>
              </a:spcAft>
            </a:pPr>
            <a:endParaRPr lang="ru-RU" sz="2200" b="1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200" b="1" dirty="0" smtClean="0">
                <a:latin typeface="Times New Roman"/>
                <a:ea typeface="Times New Roman"/>
              </a:rPr>
              <a:t>Установка пожарного гидранта </a:t>
            </a:r>
          </a:p>
          <a:p>
            <a:pPr>
              <a:spcAft>
                <a:spcPts val="0"/>
              </a:spcAft>
            </a:pPr>
            <a:r>
              <a:rPr lang="ru-RU" sz="2200" b="1" dirty="0" smtClean="0">
                <a:latin typeface="Times New Roman"/>
                <a:ea typeface="Times New Roman"/>
              </a:rPr>
              <a:t>в  селе </a:t>
            </a:r>
            <a:r>
              <a:rPr lang="ru-RU" sz="2200" b="1" dirty="0">
                <a:latin typeface="Times New Roman"/>
                <a:ea typeface="Times New Roman"/>
              </a:rPr>
              <a:t>Я</a:t>
            </a:r>
            <a:r>
              <a:rPr lang="ru-RU" sz="2200" b="1" dirty="0" smtClean="0">
                <a:latin typeface="Times New Roman"/>
                <a:ea typeface="Times New Roman"/>
              </a:rPr>
              <a:t>тмас </a:t>
            </a:r>
            <a:r>
              <a:rPr lang="ru-RU" sz="2200" b="1" dirty="0" err="1" smtClean="0">
                <a:latin typeface="Times New Roman"/>
                <a:ea typeface="Times New Roman"/>
              </a:rPr>
              <a:t>Дусай</a:t>
            </a:r>
            <a:r>
              <a:rPr lang="ru-RU" sz="2200" b="1" dirty="0" smtClean="0">
                <a:latin typeface="Times New Roman"/>
                <a:ea typeface="Times New Roman"/>
              </a:rPr>
              <a:t>                                            </a:t>
            </a:r>
            <a:r>
              <a:rPr lang="ru-RU" sz="2200" b="1" dirty="0">
                <a:latin typeface="Times New Roman"/>
                <a:ea typeface="Times New Roman"/>
              </a:rPr>
              <a:t>7</a:t>
            </a:r>
            <a:r>
              <a:rPr lang="ru-RU" sz="2200" b="1" dirty="0" smtClean="0">
                <a:latin typeface="Times New Roman"/>
                <a:ea typeface="Times New Roman"/>
              </a:rPr>
              <a:t>0000  руб.</a:t>
            </a:r>
          </a:p>
          <a:p>
            <a:pPr>
              <a:spcAft>
                <a:spcPts val="0"/>
              </a:spcAft>
            </a:pPr>
            <a:r>
              <a:rPr lang="ru-RU" sz="2200" b="1" dirty="0" smtClean="0">
                <a:latin typeface="Times New Roman"/>
                <a:ea typeface="Times New Roman"/>
              </a:rPr>
              <a:t>Приобретение глубинного насоса                    43000 руб.</a:t>
            </a:r>
          </a:p>
          <a:p>
            <a:pPr>
              <a:spcAft>
                <a:spcPts val="0"/>
              </a:spcAft>
            </a:pPr>
            <a:r>
              <a:rPr lang="ru-RU" sz="2200" b="1" dirty="0" smtClean="0">
                <a:latin typeface="Times New Roman"/>
                <a:ea typeface="Times New Roman"/>
              </a:rPr>
              <a:t>Организация ритуальных услуг-                    75000 руб.</a:t>
            </a:r>
          </a:p>
          <a:p>
            <a:pPr>
              <a:spcAft>
                <a:spcPts val="0"/>
              </a:spcAft>
            </a:pPr>
            <a:r>
              <a:rPr lang="ru-RU" sz="2200" b="1" dirty="0" smtClean="0">
                <a:latin typeface="Times New Roman"/>
                <a:ea typeface="Times New Roman"/>
              </a:rPr>
              <a:t>Установка видеокамеры в </a:t>
            </a:r>
            <a:r>
              <a:rPr lang="ru-RU" sz="2200" b="1" dirty="0" err="1" smtClean="0">
                <a:latin typeface="Times New Roman"/>
                <a:ea typeface="Times New Roman"/>
              </a:rPr>
              <a:t>с.Ятмас</a:t>
            </a:r>
            <a:r>
              <a:rPr lang="ru-RU" sz="2200" b="1" dirty="0" smtClean="0">
                <a:latin typeface="Times New Roman"/>
                <a:ea typeface="Times New Roman"/>
              </a:rPr>
              <a:t> </a:t>
            </a:r>
            <a:r>
              <a:rPr lang="ru-RU" sz="2200" b="1" dirty="0" err="1" smtClean="0">
                <a:latin typeface="Times New Roman"/>
                <a:ea typeface="Times New Roman"/>
              </a:rPr>
              <a:t>Дусай</a:t>
            </a:r>
            <a:r>
              <a:rPr lang="ru-RU" sz="2200" b="1" dirty="0" smtClean="0">
                <a:latin typeface="Times New Roman"/>
                <a:ea typeface="Times New Roman"/>
              </a:rPr>
              <a:t>      50000 руб.</a:t>
            </a:r>
          </a:p>
          <a:p>
            <a:pPr>
              <a:spcAft>
                <a:spcPts val="0"/>
              </a:spcAft>
            </a:pPr>
            <a:endParaRPr lang="ru-RU" sz="2200" b="1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tt-RU" sz="2200" b="1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b="1" dirty="0" smtClean="0">
                <a:latin typeface="Times New Roman"/>
                <a:ea typeface="Times New Roman"/>
              </a:rPr>
              <a:t>     Всего                                                                        885000 руб.</a:t>
            </a:r>
            <a:endParaRPr lang="ru-RU" sz="14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7051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23928" y="620688"/>
            <a:ext cx="3225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Ремонт дорог с Ятмас </a:t>
            </a:r>
            <a:r>
              <a:rPr lang="ru-RU" dirty="0" err="1" smtClean="0"/>
              <a:t>Дусай</a:t>
            </a:r>
            <a:endParaRPr lang="ru-RU" dirty="0"/>
          </a:p>
        </p:txBody>
      </p:sp>
      <p:pic>
        <p:nvPicPr>
          <p:cNvPr id="12" name="Рисунок 11" descr="C:\Users\user\AppData\Local\Microsoft\Windows\INetCache\Content.Outlook\MCFXVH63\image-06-01-22-03-41-5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08067"/>
            <a:ext cx="3441700" cy="258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user\AppData\Local\Microsoft\Windows\INetCache\Content.Outlook\MCFXVH63\image-06-01-22-03-41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41392"/>
            <a:ext cx="3672408" cy="26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user\AppData\Local\Microsoft\Windows\INetCache\Content.Outlook\MCFXVH63\image-06-01-22-03-41-1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07390"/>
            <a:ext cx="3441700" cy="2925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user\Desktop\фото 2021\IMG-20220106-WA001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89342"/>
            <a:ext cx="3672408" cy="29440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679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08784" y="1052736"/>
            <a:ext cx="6336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 пожарного  гидранта в селе Ятмас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Дусай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user\Desktop\фото 2021\IMG-20220106-WA001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39888"/>
            <a:ext cx="4161790" cy="312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esktop\фото 2021\IMG-20220106-WA002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39888"/>
            <a:ext cx="4225042" cy="3121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526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AppData\Local\Microsoft\Windows\INetCache\Content.Outlook\MCFXVH63\image-06-01-22-03-56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4127500" cy="30956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187624" y="836712"/>
            <a:ext cx="894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Установка видеокамеры в селе Ятмас  </a:t>
            </a:r>
            <a:r>
              <a:rPr lang="ru-RU" i="1" dirty="0" err="1" smtClean="0"/>
              <a:t>Дусай</a:t>
            </a:r>
            <a:r>
              <a:rPr lang="ru-RU" i="1" dirty="0" smtClean="0"/>
              <a:t> по </a:t>
            </a:r>
            <a:r>
              <a:rPr lang="ru-RU" i="1" dirty="0" err="1" smtClean="0"/>
              <a:t>ул.Центральная</a:t>
            </a:r>
            <a:endParaRPr lang="ru-RU" i="1" dirty="0"/>
          </a:p>
        </p:txBody>
      </p:sp>
      <p:pic>
        <p:nvPicPr>
          <p:cNvPr id="5" name="Рисунок 4" descr="C:\Users\user\Desktop\фото 2021\PHOTO-2022-01-16-10-33-32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" r="13093"/>
          <a:stretch/>
        </p:blipFill>
        <p:spPr bwMode="auto">
          <a:xfrm>
            <a:off x="4716016" y="3068960"/>
            <a:ext cx="4176464" cy="33123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5925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76056" y="332656"/>
            <a:ext cx="38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водонапорной башни в деревне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Шепшенар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user\Desktop\фото 2021\IMG-20220106-WA002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" y="332656"/>
            <a:ext cx="4390390" cy="329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esktop\фото 2021\фото саооб 2021\image-22-07-21-10-05-5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" y="4005064"/>
            <a:ext cx="4390390" cy="270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фото 2021\фото саооб 2021\image-22-07-21-10-05-4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060848"/>
            <a:ext cx="3430352" cy="43059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989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7864" y="764704"/>
            <a:ext cx="4055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Самообложение в 2022 году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124861"/>
              </p:ext>
            </p:extLst>
          </p:nvPr>
        </p:nvGraphicFramePr>
        <p:xfrm>
          <a:off x="683568" y="1268760"/>
          <a:ext cx="7632848" cy="52565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2417">
                  <a:extLst>
                    <a:ext uri="{9D8B030D-6E8A-4147-A177-3AD203B41FA5}">
                      <a16:colId xmlns:a16="http://schemas.microsoft.com/office/drawing/2014/main" val="3039635241"/>
                    </a:ext>
                  </a:extLst>
                </a:gridCol>
                <a:gridCol w="2102759">
                  <a:extLst>
                    <a:ext uri="{9D8B030D-6E8A-4147-A177-3AD203B41FA5}">
                      <a16:colId xmlns:a16="http://schemas.microsoft.com/office/drawing/2014/main" val="183449257"/>
                    </a:ext>
                  </a:extLst>
                </a:gridCol>
                <a:gridCol w="1483837">
                  <a:extLst>
                    <a:ext uri="{9D8B030D-6E8A-4147-A177-3AD203B41FA5}">
                      <a16:colId xmlns:a16="http://schemas.microsoft.com/office/drawing/2014/main" val="3499053972"/>
                    </a:ext>
                  </a:extLst>
                </a:gridCol>
                <a:gridCol w="1547700">
                  <a:extLst>
                    <a:ext uri="{9D8B030D-6E8A-4147-A177-3AD203B41FA5}">
                      <a16:colId xmlns:a16="http://schemas.microsoft.com/office/drawing/2014/main" val="4020832186"/>
                    </a:ext>
                  </a:extLst>
                </a:gridCol>
                <a:gridCol w="1736135">
                  <a:extLst>
                    <a:ext uri="{9D8B030D-6E8A-4147-A177-3AD203B41FA5}">
                      <a16:colId xmlns:a16="http://schemas.microsoft.com/office/drawing/2014/main" val="2692357884"/>
                    </a:ext>
                  </a:extLst>
                </a:gridCol>
              </a:tblGrid>
              <a:tr h="26115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№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46" marR="474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Наименование МО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46" marR="474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Количество плательщиков самообложения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46" marR="474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Собираемая величина самообложения, (</a:t>
                      </a:r>
                      <a:r>
                        <a:rPr lang="ru-RU" sz="1400" dirty="0" err="1">
                          <a:effectLst/>
                        </a:rPr>
                        <a:t>руб</a:t>
                      </a:r>
                      <a:r>
                        <a:rPr lang="ru-RU" sz="1400" dirty="0">
                          <a:effectLst/>
                        </a:rPr>
                        <a:t>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46" marR="474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Всего, (</a:t>
                      </a:r>
                      <a:r>
                        <a:rPr lang="ru-RU" sz="1400" dirty="0" err="1">
                          <a:effectLst/>
                        </a:rPr>
                        <a:t>руб</a:t>
                      </a:r>
                      <a:r>
                        <a:rPr lang="ru-RU" sz="1400" dirty="0">
                          <a:effectLst/>
                        </a:rPr>
                        <a:t>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46" marR="47446" marT="0" marB="0"/>
                </a:tc>
                <a:extLst>
                  <a:ext uri="{0D108BD9-81ED-4DB2-BD59-A6C34878D82A}">
                    <a16:rowId xmlns:a16="http://schemas.microsoft.com/office/drawing/2014/main" val="2421604603"/>
                  </a:ext>
                </a:extLst>
              </a:tr>
              <a:tr h="8065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46" marR="474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итого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46" marR="4744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46" marR="474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46" marR="4744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535000,00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46" marR="47446" marT="0" marB="0"/>
                </a:tc>
                <a:extLst>
                  <a:ext uri="{0D108BD9-81ED-4DB2-BD59-A6C34878D82A}">
                    <a16:rowId xmlns:a16="http://schemas.microsoft.com/office/drawing/2014/main" val="2677865062"/>
                  </a:ext>
                </a:extLst>
              </a:tr>
              <a:tr h="4596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46" marR="474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с.Ятмас Дусай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46" marR="4744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46" marR="474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650,0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46" marR="4744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130 000,00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46" marR="47446" marT="0" marB="0"/>
                </a:tc>
                <a:extLst>
                  <a:ext uri="{0D108BD9-81ED-4DB2-BD59-A6C34878D82A}">
                    <a16:rowId xmlns:a16="http://schemas.microsoft.com/office/drawing/2014/main" val="2223999996"/>
                  </a:ext>
                </a:extLst>
              </a:tr>
              <a:tr h="4596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46" marR="474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д.Шепшенар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46" marR="4744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46" marR="474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4 000,0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46" marR="4744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376 000,00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46" marR="47446" marT="0" marB="0"/>
                </a:tc>
                <a:extLst>
                  <a:ext uri="{0D108BD9-81ED-4DB2-BD59-A6C34878D82A}">
                    <a16:rowId xmlns:a16="http://schemas.microsoft.com/office/drawing/2014/main" val="594493605"/>
                  </a:ext>
                </a:extLst>
              </a:tr>
              <a:tr h="4596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46" marR="474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п.Первое Мая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46" marR="4744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46" marR="474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1 000,0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46" marR="4744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17 000,00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46" marR="47446" marT="0" marB="0"/>
                </a:tc>
                <a:extLst>
                  <a:ext uri="{0D108BD9-81ED-4DB2-BD59-A6C34878D82A}">
                    <a16:rowId xmlns:a16="http://schemas.microsoft.com/office/drawing/2014/main" val="2753974972"/>
                  </a:ext>
                </a:extLst>
              </a:tr>
              <a:tr h="4596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46" marR="474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д.Ямбулат-Пустошь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46" marR="4744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46" marR="474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1 000,0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46" marR="47446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12 000,00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46" marR="47446" marT="0" marB="0"/>
                </a:tc>
                <a:extLst>
                  <a:ext uri="{0D108BD9-81ED-4DB2-BD59-A6C34878D82A}">
                    <a16:rowId xmlns:a16="http://schemas.microsoft.com/office/drawing/2014/main" val="40470741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874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476672"/>
            <a:ext cx="676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 обустройство зон отдыха в селе Ятмас Дусай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C:\Users\user\Desktop\фото 2021\IMG-20220106-WA002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05064"/>
            <a:ext cx="3960440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user\Desktop\фото 2021\IMG-20220106-WA002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76783"/>
            <a:ext cx="3960440" cy="2768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user\Desktop\фото 2021\IMG-20220106-WA001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76783"/>
            <a:ext cx="4217214" cy="2768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user\Desktop\фото 2021\IMG-20220106-WA000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05064"/>
            <a:ext cx="4217213" cy="2664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999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95736" y="404664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плотины 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Users\user\Desktop\фото 2021\PHOTO-2021-10-19-06-46-5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9"/>
            <a:ext cx="3998595" cy="2720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Desktop\фото 2021\IMG-20220106-WA00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01471"/>
            <a:ext cx="3998595" cy="2999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Desktop\фото 2021\IMG-20220106-WA001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00" y="3700201"/>
            <a:ext cx="4000500" cy="30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user\AppData\Local\Microsoft\Windows\INetCache\Content.Outlook\MCFXVH63\image-06-01-22-03-41-2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00" y="971066"/>
            <a:ext cx="4000500" cy="27291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756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650952096"/>
              </p:ext>
            </p:extLst>
          </p:nvPr>
        </p:nvGraphicFramePr>
        <p:xfrm>
          <a:off x="1259632" y="548680"/>
          <a:ext cx="6984776" cy="4087827"/>
        </p:xfrm>
        <a:graphic>
          <a:graphicData uri="http://schemas.openxmlformats.org/drawingml/2006/table">
            <a:tbl>
              <a:tblPr firstRow="1" firstCol="1" bandRow="1"/>
              <a:tblGrid>
                <a:gridCol w="2376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204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Наименование показателей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291465" indent="-291465"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21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Ятмас </a:t>
                      </a:r>
                      <a:r>
                        <a:rPr lang="ru-RU" sz="2000" b="1" dirty="0" err="1" smtClean="0">
                          <a:effectLst/>
                          <a:latin typeface="Times New Roman"/>
                          <a:ea typeface="Times New Roman"/>
                        </a:rPr>
                        <a:t>Дусай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effectLst/>
                          <a:latin typeface="Times New Roman"/>
                          <a:ea typeface="Times New Roman"/>
                        </a:rPr>
                        <a:t>Шепшенар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Первое Мая 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effectLst/>
                          <a:latin typeface="Times New Roman"/>
                          <a:ea typeface="Times New Roman"/>
                        </a:rPr>
                        <a:t>Ямбулат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-Пустошь</a:t>
                      </a: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Итого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30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  <a:r>
                        <a:rPr lang="tt-RU" sz="2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населения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283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139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19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453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Трудоспособное</a:t>
                      </a:r>
                      <a:r>
                        <a:rPr lang="ru-RU" sz="2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население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148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53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219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Пенсионеры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68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44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127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4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Дети до</a:t>
                      </a: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 </a:t>
                      </a: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17 </a:t>
                      </a: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лет: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38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21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60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009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фото 2021\IMG-20220106-WA002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10802"/>
            <a:ext cx="4189311" cy="2930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user\Desktop\фото 2021\IMG-20220106-WA000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90" y="3461592"/>
            <a:ext cx="4104456" cy="32855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619672" y="764704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FF00"/>
                </a:solidFill>
              </a:rPr>
              <a:t>Благоустройство родника в </a:t>
            </a:r>
            <a:r>
              <a:rPr lang="ru-RU" sz="2000" dirty="0" err="1" smtClean="0">
                <a:solidFill>
                  <a:srgbClr val="FFFF00"/>
                </a:solidFill>
              </a:rPr>
              <a:t>д.Ямбулат</a:t>
            </a:r>
            <a:r>
              <a:rPr lang="ru-RU" sz="2000" dirty="0" smtClean="0">
                <a:solidFill>
                  <a:srgbClr val="FFFF00"/>
                </a:solidFill>
              </a:rPr>
              <a:t>-Пустошь  </a:t>
            </a:r>
            <a:endParaRPr lang="ru-RU" sz="2000" dirty="0">
              <a:solidFill>
                <a:srgbClr val="FFFF00"/>
              </a:solidFill>
            </a:endParaRPr>
          </a:p>
        </p:txBody>
      </p:sp>
      <p:pic>
        <p:nvPicPr>
          <p:cNvPr id="5" name="Рисунок 1" descr="C:\Users\Гузель\AppData\Local\Microsoft\Windows\Temporary Internet Files\Content.Word\inCollage_20210821_1749491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88840"/>
            <a:ext cx="3942532" cy="3942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806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404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23728" y="90023"/>
            <a:ext cx="547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Ятмас </a:t>
            </a:r>
            <a:r>
              <a:rPr lang="ru-R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Дусаевская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начальная школа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C:\Users\user\Desktop\фото 2021\IMG_10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19"/>
            <a:ext cx="3816425" cy="2554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user\Desktop\фото 2021\PHOTO-2021-09-01-09-03-1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81851"/>
            <a:ext cx="3672408" cy="2711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user\Desktop\фото 2021\be7e1586-4a62-4f3a-bdeb-ab360eda9bf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08719"/>
            <a:ext cx="3672408" cy="25545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339752" y="3356992"/>
            <a:ext cx="5206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в начальной  школе обучаются 15  учеников</a:t>
            </a:r>
            <a:endParaRPr lang="ru-RU" dirty="0"/>
          </a:p>
        </p:txBody>
      </p:sp>
      <p:pic>
        <p:nvPicPr>
          <p:cNvPr id="8" name="Рисунок 1" descr="C:\Users\Гузель\Desktop\Screenshot_2021-09-14-19-22-57-102_com.whatsap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74" r="1295" b="34187"/>
          <a:stretch>
            <a:fillRect/>
          </a:stretch>
        </p:blipFill>
        <p:spPr bwMode="auto">
          <a:xfrm>
            <a:off x="755576" y="3881852"/>
            <a:ext cx="3901310" cy="276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95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566" y="225447"/>
            <a:ext cx="2209816" cy="28703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42" y="225446"/>
            <a:ext cx="3827187" cy="28703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45" y="3573016"/>
            <a:ext cx="3823739" cy="28678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642" y="3570430"/>
            <a:ext cx="3827187" cy="287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77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9901" y="0"/>
            <a:ext cx="7203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Ятмас </a:t>
            </a:r>
            <a:r>
              <a:rPr lang="ru-R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Дусаевский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СДК, проведенные  мероприятия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Users\user\Desktop\фото 2021\IMG_056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27" y="620688"/>
            <a:ext cx="3942184" cy="2940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фото 2021\IMG-20220110-WA000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269" y="620688"/>
            <a:ext cx="4013179" cy="2940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7" y="3735793"/>
            <a:ext cx="4013180" cy="30098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269" y="3735793"/>
            <a:ext cx="4013179" cy="300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0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10" descr="C:\Users\Гузель\AppData\Local\Microsoft\Windows\Temporary Internet Files\Content.Word\Screenshot_20210222-22275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67" b="20055"/>
          <a:stretch>
            <a:fillRect/>
          </a:stretch>
        </p:blipFill>
        <p:spPr bwMode="auto">
          <a:xfrm>
            <a:off x="827585" y="116632"/>
            <a:ext cx="7704856" cy="666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975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C:\Users\Гузель\AppData\Local\Microsoft\Windows\Temporary Internet Files\Content.Word\IMG_20210306_2118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2" y="260648"/>
            <a:ext cx="2916862" cy="219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Рисунок 16" descr="C:\Users\Гузель\AppData\Local\Microsoft\Windows\Temporary Internet Files\Content.Word\IMG_20210306_224107_0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43" b="5063"/>
          <a:stretch>
            <a:fillRect/>
          </a:stretch>
        </p:blipFill>
        <p:spPr bwMode="auto">
          <a:xfrm>
            <a:off x="3037304" y="260648"/>
            <a:ext cx="3102348" cy="217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Рисунок 1" descr="C:\Users\Гузель\AppData\Local\Microsoft\Windows\Temporary Internet Files\Content.Word\IMG_20210227_2228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194" y="260648"/>
            <a:ext cx="2792545" cy="2191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13" descr="C:\Users\Гузель\AppData\Local\Microsoft\Windows\Temporary Internet Files\Content.Word\inCollage_20210403_22514106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2" y="2780928"/>
            <a:ext cx="4213006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Рисунок 10" descr="C:\Users\Гузель\AppData\Local\Microsoft\Windows\Temporary Internet Files\Content.Word\inCollage_20210403_0744001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42"/>
          <a:stretch>
            <a:fillRect/>
          </a:stretch>
        </p:blipFill>
        <p:spPr bwMode="auto">
          <a:xfrm>
            <a:off x="4588477" y="2780928"/>
            <a:ext cx="4370591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589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Рисунок 4" descr="C:\Users\Гузель\AppData\Local\Microsoft\Windows\Temporary Internet Files\Content.Word\IMG-20210506-WA01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73"/>
          <a:stretch>
            <a:fillRect/>
          </a:stretch>
        </p:blipFill>
        <p:spPr bwMode="auto">
          <a:xfrm>
            <a:off x="179512" y="208709"/>
            <a:ext cx="3081042" cy="2030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Рисунок 7" descr="C:\Users\Гузель\AppData\Local\Microsoft\Windows\Temporary Internet Files\Content.Word\Screenshot_20210520-1109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22" b="26001"/>
          <a:stretch>
            <a:fillRect/>
          </a:stretch>
        </p:blipFill>
        <p:spPr bwMode="auto">
          <a:xfrm>
            <a:off x="3345919" y="208709"/>
            <a:ext cx="2745680" cy="2030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1" descr="C:\Users\Гузель\AppData\Local\Microsoft\Windows\Temporary Internet Files\Content.Word\IMG_20210605_1816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02615"/>
            <a:ext cx="3081042" cy="2049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Рисунок 13" descr="C:\Users\Гузель\AppData\Local\Microsoft\Windows\Temporary Internet Files\Content.Word\IMG_20210612_1713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920" y="2402615"/>
            <a:ext cx="2775158" cy="208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Рисунок 24" descr="C:\Users\Гузель\AppData\Local\Microsoft\Windows\Temporary Internet Files\Content.Word\Screenshot_20210617-11203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19" b="32735"/>
          <a:stretch>
            <a:fillRect/>
          </a:stretch>
        </p:blipFill>
        <p:spPr bwMode="auto">
          <a:xfrm>
            <a:off x="3068814" y="4612056"/>
            <a:ext cx="3052264" cy="2061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Рисунок 16" descr="C:\Users\Гузель\AppData\Local\Microsoft\Windows\Temporary Internet Files\Content.Word\IMG_20210614_18364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994" y="2402615"/>
            <a:ext cx="2776844" cy="20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Рисунок 1" descr="C:\Users\Гузель\AppData\Local\Microsoft\Windows\Temporary Internet Files\Content.Word\IMG_20210622_19230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993" y="188640"/>
            <a:ext cx="2738229" cy="205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230" y="4612056"/>
            <a:ext cx="2753608" cy="20652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77" y="4589761"/>
            <a:ext cx="2778786" cy="208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0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9605</TotalTime>
  <Words>482</Words>
  <Application>Microsoft Office PowerPoint</Application>
  <PresentationFormat>Экран (4:3)</PresentationFormat>
  <Paragraphs>205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Arial</vt:lpstr>
      <vt:lpstr>Calibri</vt:lpstr>
      <vt:lpstr>Georgia</vt:lpstr>
      <vt:lpstr>Times New Roman</vt:lpstr>
      <vt:lpstr>Trebuchet MS</vt:lpstr>
      <vt:lpstr>Воздушный поток</vt:lpstr>
      <vt:lpstr>Презентация PowerPoint</vt:lpstr>
      <vt:lpstr>Демография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user</cp:lastModifiedBy>
  <cp:revision>589</cp:revision>
  <cp:lastPrinted>2021-02-27T06:48:40Z</cp:lastPrinted>
  <dcterms:created xsi:type="dcterms:W3CDTF">2015-02-10T16:37:58Z</dcterms:created>
  <dcterms:modified xsi:type="dcterms:W3CDTF">2022-05-17T10:51:31Z</dcterms:modified>
</cp:coreProperties>
</file>