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3" r:id="rId2"/>
    <p:sldId id="283" r:id="rId3"/>
    <p:sldId id="276" r:id="rId4"/>
    <p:sldId id="284" r:id="rId5"/>
    <p:sldId id="278" r:id="rId6"/>
    <p:sldId id="274" r:id="rId7"/>
    <p:sldId id="288" r:id="rId8"/>
    <p:sldId id="280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60"/>
  </p:normalViewPr>
  <p:slideViewPr>
    <p:cSldViewPr>
      <p:cViewPr>
        <p:scale>
          <a:sx n="105" d="100"/>
          <a:sy n="105" d="100"/>
        </p:scale>
        <p:origin x="-179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592457,3 тыс.руб</c:v>
                </c:pt>
                <c:pt idx="1">
                  <c:v>Неналоговые доходы 17380,0 тыс.руб</c:v>
                </c:pt>
                <c:pt idx="2">
                  <c:v>Безвозмездные поступления 1252085,34 тыс.руб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</c:v>
                </c:pt>
                <c:pt idx="1">
                  <c:v>0.01</c:v>
                </c:pt>
                <c:pt idx="2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824505610487729"/>
          <c:y val="0.18577333999925935"/>
          <c:w val="0.31362793022997443"/>
          <c:h val="0.4867552381185518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по отраслям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консолидированного бюджетаКукморского муниципального района по отраслям на 2022год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Управление 77823,04тыс.руб</c:v>
                </c:pt>
                <c:pt idx="1">
                  <c:v>ЖКХ 59771,4 тыс.руб</c:v>
                </c:pt>
                <c:pt idx="2">
                  <c:v>Образование 1321181,5 тыс.руб</c:v>
                </c:pt>
                <c:pt idx="3">
                  <c:v>Культура 198551,6 тыс.руб</c:v>
                </c:pt>
                <c:pt idx="4">
                  <c:v>Физическая культура и спорт 75682,2 тыс.руб</c:v>
                </c:pt>
                <c:pt idx="5">
                  <c:v>Другие 128912,9 тыс.руб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0.04</c:v>
                </c:pt>
                <c:pt idx="1">
                  <c:v>0.03</c:v>
                </c:pt>
                <c:pt idx="2">
                  <c:v>0.71</c:v>
                </c:pt>
                <c:pt idx="3">
                  <c:v>0.11</c:v>
                </c:pt>
                <c:pt idx="4">
                  <c:v>0.04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70781A-2EB8-48E3-8F48-5AA4A898B5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60672" cy="5616624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Кукморского муниципального района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2023год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73" y="3928094"/>
            <a:ext cx="66247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7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Финансово-бюджетная палата Кукморского муниципального района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996952"/>
            <a:ext cx="7272808" cy="25922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422110, Республика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атарстан,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г.Кукмор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ул. Ленина, дом 15</a:t>
            </a:r>
          </a:p>
          <a:p>
            <a:pPr marL="109728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8(84364)2-60-67 председатель, 8(84364)2-80-66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риёмная</a:t>
            </a:r>
          </a:p>
          <a:p>
            <a:pPr marL="109728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ail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kukm.fbp@tatar.ru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7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184576"/>
          </a:xfrm>
        </p:spPr>
        <p:txBody>
          <a:bodyPr anchor="t"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Расположение Кукморского района 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севере Республики Татарстан.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1493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района: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52,2тысяч человек.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центр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город Кукмор (расположен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120 км. от столицы Республики Татарстан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которым имеется автомобильное и железнодорожное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420888"/>
            <a:ext cx="56491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0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2023-2025годы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96985"/>
              </p:ext>
            </p:extLst>
          </p:nvPr>
        </p:nvGraphicFramePr>
        <p:xfrm>
          <a:off x="1403648" y="2492896"/>
          <a:ext cx="7056784" cy="408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9873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158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1 861 922,64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1 897 422,65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1 981 246,21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737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1 861 922,64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1 897 422,65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1 981 246,21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737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(дефицит),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1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1"/>
            <a:ext cx="7772400" cy="93610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 чего складываются доходы бюджета муниципального района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3384376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Татарстан от региональных налогов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 на безвозвратной и безвозмездной основе из других бюджетов  (межбюджетные трансферты в виде дотаций, субсидий, субвенций и иных межбюджетных трансфертов), а также перечисления от физических и юридических лиц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42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муниципального района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86060"/>
              </p:ext>
            </p:extLst>
          </p:nvPr>
        </p:nvGraphicFramePr>
        <p:xfrm>
          <a:off x="467544" y="1030621"/>
          <a:ext cx="8424936" cy="533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1584176"/>
                <a:gridCol w="1224136"/>
                <a:gridCol w="1080120"/>
                <a:gridCol w="1080120"/>
              </a:tblGrid>
              <a:tr h="191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1 861 922,64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1 897 422,65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1 981 246,21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592 457,3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616 379,4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646 015,4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6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518 850,0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541 679,4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568 763,4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40 362,0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17 581,0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17 715,0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0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1 252 085,34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1 263 462,25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1 317 515,81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РФ и муниципальных образований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2 02 10000 05 0000 000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56 807,0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4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и муниципальных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2 02 20000 05 0000 000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662 080,8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656 870,0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687 264,2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и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556 727,84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560 949,65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562 290,97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1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2 02 40000 05 0000 000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9 265,1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11 153,64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6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6855344"/>
              </p:ext>
            </p:extLst>
          </p:nvPr>
        </p:nvGraphicFramePr>
        <p:xfrm>
          <a:off x="1331640" y="2204864"/>
          <a:ext cx="72008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района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19568"/>
            <a:ext cx="8496944" cy="559380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распределяются по единой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классификации для бюджетов бюджетной системы РФ,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разделов:</a:t>
            </a:r>
          </a:p>
          <a:p>
            <a:pPr marL="109728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Общегосударственные                     Национальная                       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безопасность                  Национальная</a:t>
            </a:r>
          </a:p>
          <a:p>
            <a:pPr marL="109728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вопросы                                               оборона                               и правоохранительная                             экономика</a:t>
            </a:r>
          </a:p>
          <a:p>
            <a:pPr marL="109728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деятельность</a:t>
            </a:r>
          </a:p>
          <a:p>
            <a:pPr marL="109728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Жилищно-коммунальное              Охрана окружающей                            Образование                                       Культура,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хозяйство                                             среды                                                                                             кинематография</a:t>
            </a: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109728" indent="0">
              <a:buNone/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Здравоохранение                              Социальная политика                    Физическая культура                   Средства массовой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и спорт                                      информации</a:t>
            </a: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Обслуживание государственного        Межбюджетные трансферты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(муниципального) долга                общего характера бюджетам</a:t>
            </a:r>
          </a:p>
          <a:p>
            <a:pPr marL="109728" indent="0">
              <a:buNone/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бюджетной системы РФ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259632" y="1772816"/>
            <a:ext cx="60121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01</a:t>
            </a:r>
            <a:endParaRPr lang="ru-RU" sz="16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275856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02</a:t>
            </a:r>
            <a:endParaRPr lang="ru-RU" sz="16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292080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03</a:t>
            </a:r>
            <a:endParaRPr lang="ru-RU" sz="16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236296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04</a:t>
            </a:r>
            <a:endParaRPr lang="ru-RU" sz="16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259632" y="3212976"/>
            <a:ext cx="60121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05</a:t>
            </a:r>
            <a:endParaRPr lang="ru-RU" sz="16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275857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06</a:t>
            </a:r>
            <a:endParaRPr lang="ru-RU" sz="16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284945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07</a:t>
            </a:r>
            <a:endParaRPr lang="ru-RU" sz="16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236296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08</a:t>
            </a:r>
            <a:endParaRPr lang="ru-RU" sz="16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1259632" y="4437112"/>
            <a:ext cx="60121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09</a:t>
            </a:r>
            <a:endParaRPr lang="ru-RU" sz="16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275856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5292080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7236296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12</a:t>
            </a:r>
            <a:endParaRPr lang="ru-RU" sz="16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259632" y="5661248"/>
            <a:ext cx="6012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</a:t>
            </a:r>
            <a:endParaRPr lang="ru-RU" sz="1600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3275857" y="5661248"/>
            <a:ext cx="64807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60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муниципального района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9299"/>
              </p:ext>
            </p:extLst>
          </p:nvPr>
        </p:nvGraphicFramePr>
        <p:xfrm>
          <a:off x="323529" y="764701"/>
          <a:ext cx="8496942" cy="6047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2647"/>
                <a:gridCol w="504056"/>
                <a:gridCol w="720080"/>
                <a:gridCol w="720080"/>
                <a:gridCol w="720079"/>
              </a:tblGrid>
              <a:tr h="216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1 861 922,64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1 897 422,65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1 981 246,21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</a:tr>
              <a:tr h="56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77 823,04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78 236,35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79 720,67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48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ударственной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 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представительных органов муниципальных образований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9 817,0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817,0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9 817,0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РФ, высших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исполнительных 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органов государственной власти субъектов РФ, местных администраций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27 148,5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27 433,4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28 661,5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66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648,7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28 757,44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28 886,95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29 143,47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045,5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4 236,0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4 391,9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4 045,5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44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4 264,4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4 286,6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4 374,0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56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35 128,6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34 728,6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35 728,6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31 757,9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31 457,9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59 771,4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90 893,2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r>
                        <a:rPr lang="ru-RU" sz="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55 873,9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88 238,2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158 814,0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1 736,0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1 736,0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1 736,0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0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1 321 181,5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1 325 278,3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1 332 575,8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235 255,4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235 255,4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984 097,8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988 209,4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995 424,9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49 039,8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54 986,0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54 986,0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29 374,7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23 593,8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17 534,8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17 534,8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198 551,6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198 334,1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199 546,1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198 551,6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198 334,1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199 546,1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Санитарно-эпидемиологическое благополучие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33 384,9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34 338,6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32 252,9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33 384,9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34 338,6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32 252,9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75 682,2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75 679,5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76 227,4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73 618,1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74 281,3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74 829,2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4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49 443,9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48 732,2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49 244,74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29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49 443,9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48 732,2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49 244,74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0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41808877"/>
              </p:ext>
            </p:extLst>
          </p:nvPr>
        </p:nvGraphicFramePr>
        <p:xfrm>
          <a:off x="611560" y="836712"/>
          <a:ext cx="75608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565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831</TotalTime>
  <Words>1108</Words>
  <Application>Microsoft Office PowerPoint</Application>
  <PresentationFormat>Экран (4:3)</PresentationFormat>
  <Paragraphs>384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Бюджет  Кукморского муниципального района на 2023год и на плановый период 2024 и 2025 годов </vt:lpstr>
      <vt:lpstr>Расположение Кукморского района : на севере Республики Татарстан. Площадь района: 1493 кв.км. Население района: 52,2тысяч человек. Районный центр:  город Кукмор (расположен в 120 км. от столицы Республики Татарстан г.Казани, с которым имеется автомобильное и железнодорожное сообщение.      </vt:lpstr>
      <vt:lpstr>Основные характеристики бюджета муниципального района на 2023-2025годы</vt:lpstr>
      <vt:lpstr>Из чего складываются доходы бюджета муниципального района    </vt:lpstr>
      <vt:lpstr>Сведения о доходах бюджета муниципального района</vt:lpstr>
      <vt:lpstr>Структура доходов бюджета муниципального района на 2023год</vt:lpstr>
      <vt:lpstr>Классификация расходов бюджета</vt:lpstr>
      <vt:lpstr>Сведения о расходах бюджета муниципального района </vt:lpstr>
      <vt:lpstr>Презентация PowerPoint</vt:lpstr>
      <vt:lpstr>Финансово-бюджетная палата Кукморского муниципального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Кукморского муниципального района в сфере «Управление муниципальными финансами»  Управление бюджетными доходами и расходами</dc:title>
  <dc:creator>Алсу Аглямзянова</dc:creator>
  <cp:lastModifiedBy>Алсу Аглямзянова</cp:lastModifiedBy>
  <cp:revision>108</cp:revision>
  <dcterms:created xsi:type="dcterms:W3CDTF">2018-05-24T11:02:13Z</dcterms:created>
  <dcterms:modified xsi:type="dcterms:W3CDTF">2023-02-13T12:50:16Z</dcterms:modified>
</cp:coreProperties>
</file>