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6" r:id="rId2"/>
    <p:sldId id="279" r:id="rId3"/>
    <p:sldId id="347" r:id="rId4"/>
    <p:sldId id="363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358" r:id="rId16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9" autoAdjust="0"/>
    <p:restoredTop sz="86380" autoAdjust="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25747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2F0512-8EDC-454D-822D-CCB7F2CD020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7740DC-4675-41D1-9685-4E5C384497DD}">
      <dgm:prSet/>
      <dgm:spPr/>
      <dgm:t>
        <a:bodyPr/>
        <a:lstStyle/>
        <a:p>
          <a:pPr algn="ctr" rtl="0">
            <a:lnSpc>
              <a:spcPct val="100000"/>
            </a:lnSpc>
            <a:spcAft>
              <a:spcPts val="0"/>
            </a:spcAft>
          </a:pPr>
          <a:r>
            <a:rPr lang="ru-RU" b="1" dirty="0" smtClean="0"/>
            <a:t>О результатах социологического исследования проведенного</a:t>
          </a:r>
        </a:p>
        <a:p>
          <a:pPr algn="ctr" rtl="0">
            <a:lnSpc>
              <a:spcPct val="100000"/>
            </a:lnSpc>
            <a:spcAft>
              <a:spcPts val="0"/>
            </a:spcAft>
          </a:pPr>
          <a:r>
            <a:rPr lang="ru-RU" b="1" dirty="0" smtClean="0"/>
            <a:t>Антитеррористической комиссией Кукморского муниципального района </a:t>
          </a:r>
        </a:p>
      </dgm:t>
    </dgm:pt>
    <dgm:pt modelId="{3BD57632-1F7E-4648-8689-E189AE7018BC}" type="parTrans" cxnId="{A75055C4-64AD-459B-B4AA-F4AA24BEF88A}">
      <dgm:prSet/>
      <dgm:spPr/>
      <dgm:t>
        <a:bodyPr/>
        <a:lstStyle/>
        <a:p>
          <a:endParaRPr lang="ru-RU"/>
        </a:p>
      </dgm:t>
    </dgm:pt>
    <dgm:pt modelId="{3B54353D-5152-43B2-814F-36A823EA1E8B}" type="sibTrans" cxnId="{A75055C4-64AD-459B-B4AA-F4AA24BEF88A}">
      <dgm:prSet/>
      <dgm:spPr/>
      <dgm:t>
        <a:bodyPr/>
        <a:lstStyle/>
        <a:p>
          <a:endParaRPr lang="ru-RU"/>
        </a:p>
      </dgm:t>
    </dgm:pt>
    <dgm:pt modelId="{B9E8F0CC-F7D2-4D80-B287-49D24CDCDBDD}" type="pres">
      <dgm:prSet presAssocID="{AE2F0512-8EDC-454D-822D-CCB7F2CD020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1EF71F-1D5B-48FE-BB65-7ED3ABB0BD70}" type="pres">
      <dgm:prSet presAssocID="{217740DC-4675-41D1-9685-4E5C384497DD}" presName="parentText" presStyleLbl="node1" presStyleIdx="0" presStyleCnt="1" custScaleY="133874" custLinFactNeighborY="4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5055C4-64AD-459B-B4AA-F4AA24BEF88A}" srcId="{AE2F0512-8EDC-454D-822D-CCB7F2CD0201}" destId="{217740DC-4675-41D1-9685-4E5C384497DD}" srcOrd="0" destOrd="0" parTransId="{3BD57632-1F7E-4648-8689-E189AE7018BC}" sibTransId="{3B54353D-5152-43B2-814F-36A823EA1E8B}"/>
    <dgm:cxn modelId="{A04C2894-31F3-4D93-B3E6-6824E98F3620}" type="presOf" srcId="{AE2F0512-8EDC-454D-822D-CCB7F2CD0201}" destId="{B9E8F0CC-F7D2-4D80-B287-49D24CDCDBDD}" srcOrd="0" destOrd="0" presId="urn:microsoft.com/office/officeart/2005/8/layout/vList2"/>
    <dgm:cxn modelId="{28A9D2FB-4F98-45FA-9843-D45F997294B5}" type="presOf" srcId="{217740DC-4675-41D1-9685-4E5C384497DD}" destId="{341EF71F-1D5B-48FE-BB65-7ED3ABB0BD70}" srcOrd="0" destOrd="0" presId="urn:microsoft.com/office/officeart/2005/8/layout/vList2"/>
    <dgm:cxn modelId="{5DC32FA2-FB46-4917-9194-03EAA44BB6AF}" type="presParOf" srcId="{B9E8F0CC-F7D2-4D80-B287-49D24CDCDBDD}" destId="{341EF71F-1D5B-48FE-BB65-7ED3ABB0BD70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965820-BB10-45AF-9CE6-B6B547EEB84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3FBDBF-7838-4C75-9D1E-4D7C98DC5D69}">
      <dgm:prSet custT="1"/>
      <dgm:spPr/>
      <dgm:t>
        <a:bodyPr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dirty="0" smtClean="0"/>
            <a:t>В опросе приняли участие 27 мужчин </a:t>
          </a:r>
        </a:p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dirty="0" smtClean="0"/>
            <a:t>и 33 женщин, всего 60 человек-100%</a:t>
          </a:r>
        </a:p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3600" dirty="0" smtClean="0"/>
        </a:p>
        <a:p>
          <a:pPr marL="0" indent="0" algn="ctr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3600" dirty="0" smtClean="0"/>
            <a:t>Возрасты мужчин - от 30-66 лет</a:t>
          </a:r>
        </a:p>
        <a:p>
          <a:pPr marL="0" indent="0" algn="ctr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3600" dirty="0" smtClean="0"/>
            <a:t>Возраст женщин от 29- 60 лет</a:t>
          </a:r>
          <a:endParaRPr lang="ru-RU" sz="3600" dirty="0"/>
        </a:p>
      </dgm:t>
    </dgm:pt>
    <dgm:pt modelId="{3B7B2E01-67F3-463F-AE1E-904F8F3A53DE}" type="parTrans" cxnId="{9116E127-4D22-4A40-85BA-5489695C8207}">
      <dgm:prSet/>
      <dgm:spPr/>
      <dgm:t>
        <a:bodyPr/>
        <a:lstStyle/>
        <a:p>
          <a:endParaRPr lang="ru-RU"/>
        </a:p>
      </dgm:t>
    </dgm:pt>
    <dgm:pt modelId="{96CFB08B-D81E-41E5-992D-EB23B080811A}" type="sibTrans" cxnId="{9116E127-4D22-4A40-85BA-5489695C8207}">
      <dgm:prSet/>
      <dgm:spPr/>
      <dgm:t>
        <a:bodyPr/>
        <a:lstStyle/>
        <a:p>
          <a:endParaRPr lang="ru-RU"/>
        </a:p>
      </dgm:t>
    </dgm:pt>
    <dgm:pt modelId="{384ADDAC-9303-4CDF-8A4D-0AD6AA69DE3B}" type="pres">
      <dgm:prSet presAssocID="{5E965820-BB10-45AF-9CE6-B6B547EEB84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8B2EAA-A168-445B-BEB5-235D1CB4DAA2}" type="pres">
      <dgm:prSet presAssocID="{F03FBDBF-7838-4C75-9D1E-4D7C98DC5D69}" presName="parentText" presStyleLbl="node1" presStyleIdx="0" presStyleCnt="1" custScaleY="1014786" custLinFactNeighborY="-40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7F5101-2401-404A-9576-C1C4A28720C9}" type="presOf" srcId="{F03FBDBF-7838-4C75-9D1E-4D7C98DC5D69}" destId="{A08B2EAA-A168-445B-BEB5-235D1CB4DAA2}" srcOrd="0" destOrd="0" presId="urn:microsoft.com/office/officeart/2005/8/layout/vList2"/>
    <dgm:cxn modelId="{9116E127-4D22-4A40-85BA-5489695C8207}" srcId="{5E965820-BB10-45AF-9CE6-B6B547EEB848}" destId="{F03FBDBF-7838-4C75-9D1E-4D7C98DC5D69}" srcOrd="0" destOrd="0" parTransId="{3B7B2E01-67F3-463F-AE1E-904F8F3A53DE}" sibTransId="{96CFB08B-D81E-41E5-992D-EB23B080811A}"/>
    <dgm:cxn modelId="{68139B2F-0084-49E5-816B-22334148A030}" type="presOf" srcId="{5E965820-BB10-45AF-9CE6-B6B547EEB848}" destId="{384ADDAC-9303-4CDF-8A4D-0AD6AA69DE3B}" srcOrd="0" destOrd="0" presId="urn:microsoft.com/office/officeart/2005/8/layout/vList2"/>
    <dgm:cxn modelId="{494CCCEA-3ED4-4EB8-93F9-746E52BD604F}" type="presParOf" srcId="{384ADDAC-9303-4CDF-8A4D-0AD6AA69DE3B}" destId="{A08B2EAA-A168-445B-BEB5-235D1CB4DAA2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1EF71F-1D5B-48FE-BB65-7ED3ABB0BD70}">
      <dsp:nvSpPr>
        <dsp:cNvPr id="0" name=""/>
        <dsp:cNvSpPr/>
      </dsp:nvSpPr>
      <dsp:spPr>
        <a:xfrm>
          <a:off x="0" y="496931"/>
          <a:ext cx="9144000" cy="59081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4600" b="1" kern="1200" dirty="0" smtClean="0"/>
            <a:t>О результатах социологического исследования проведенного</a:t>
          </a:r>
        </a:p>
        <a:p>
          <a:pPr lvl="0" algn="ctr" defTabSz="20447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4600" b="1" kern="1200" dirty="0" smtClean="0"/>
            <a:t>Антитеррористической комиссией Кукморского муниципального района </a:t>
          </a:r>
        </a:p>
      </dsp:txBody>
      <dsp:txXfrm>
        <a:off x="288414" y="785345"/>
        <a:ext cx="8567172" cy="53313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8B2EAA-A168-445B-BEB5-235D1CB4DAA2}">
      <dsp:nvSpPr>
        <dsp:cNvPr id="0" name=""/>
        <dsp:cNvSpPr/>
      </dsp:nvSpPr>
      <dsp:spPr>
        <a:xfrm>
          <a:off x="0" y="0"/>
          <a:ext cx="9144000" cy="68513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200" kern="1200" dirty="0" smtClean="0"/>
            <a:t>В опросе приняли участие 27 мужчин </a:t>
          </a:r>
          <a:endParaRPr lang="ru-RU" sz="3200" kern="120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200" kern="1200" dirty="0" smtClean="0"/>
            <a:t>и </a:t>
          </a:r>
          <a:r>
            <a:rPr lang="ru-RU" sz="3200" kern="1200" dirty="0" smtClean="0"/>
            <a:t>33 женщин, всего 60 человек-100%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3200" kern="1200" dirty="0" smtClean="0"/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3200" kern="1200" smtClean="0"/>
            <a:t>Возрасты </a:t>
          </a:r>
          <a:r>
            <a:rPr lang="ru-RU" sz="3200" kern="1200" smtClean="0"/>
            <a:t>мужчин - </a:t>
          </a:r>
          <a:r>
            <a:rPr lang="ru-RU" sz="3200" kern="1200" dirty="0" smtClean="0"/>
            <a:t>от 30-66 лет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3200" kern="1200" dirty="0" smtClean="0"/>
            <a:t>Возраст женщин от 29- 60 лет</a:t>
          </a:r>
          <a:endParaRPr lang="ru-RU" sz="3100" kern="1200" dirty="0"/>
        </a:p>
      </dsp:txBody>
      <dsp:txXfrm>
        <a:off x="334453" y="334453"/>
        <a:ext cx="8475094" cy="6182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456DC-0057-4B17-8EAB-4AD9AC72FCE8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105D0-B210-4745-ADD5-10E3287A6A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995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DF203-1F50-4408-8D5C-A3ECCFD489AE}" type="datetime1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834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122D-7075-4781-8BD7-B3371EF8C536}" type="datetime1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04976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E245-865D-4BE8-A1CA-A5A825CC5AFB}" type="datetime1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9509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9EBB-1E39-46DA-8E1F-9B583E1D4DF4}" type="datetime1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72097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274C0-F26F-4400-AC1B-695E6AB81189}" type="datetime1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0842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6CDC-3D5D-42D4-9929-6162A021C3FC}" type="datetime1">
              <a:rPr lang="ru-RU" smtClean="0"/>
              <a:pPr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58858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B972-C9D5-4049-BD7C-8DEA5CEAE811}" type="datetime1">
              <a:rPr lang="ru-RU" smtClean="0"/>
              <a:pPr/>
              <a:t>20.03.2017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6425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2688-1EB2-4A26-BBA1-2425DD0E5511}" type="datetime1">
              <a:rPr lang="ru-RU" smtClean="0"/>
              <a:pPr/>
              <a:t>20.03.2017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3494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BF81E-93F7-4146-8A63-64B0E31E0AB0}" type="datetime1">
              <a:rPr lang="ru-RU" smtClean="0"/>
              <a:pPr/>
              <a:t>20.03.2017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671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3EC3E-D40F-4FE8-AC0F-460074EEDD4F}" type="datetime1">
              <a:rPr lang="ru-RU" smtClean="0"/>
              <a:pPr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00669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0DAE-86B0-41A3-8E85-A4E587C6FB1D}" type="datetime1">
              <a:rPr lang="ru-RU" smtClean="0"/>
              <a:pPr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77774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E64EE-1375-4A10-A985-CF8E71B3AD34}" type="datetime1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05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04856" cy="2567136"/>
          </a:xfrm>
        </p:spPr>
        <p:txBody>
          <a:bodyPr>
            <a:normAutofit/>
          </a:bodyPr>
          <a:lstStyle/>
          <a:p>
            <a:pPr algn="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604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70712136"/>
              </p:ext>
            </p:extLst>
          </p:nvPr>
        </p:nvGraphicFramePr>
        <p:xfrm>
          <a:off x="500034" y="2141506"/>
          <a:ext cx="8186766" cy="4214844"/>
        </p:xfrm>
        <a:graphic>
          <a:graphicData uri="http://schemas.openxmlformats.org/drawingml/2006/table">
            <a:tbl>
              <a:tblPr/>
              <a:tblGrid>
                <a:gridCol w="1911726"/>
                <a:gridCol w="2592288"/>
                <a:gridCol w="1368152"/>
                <a:gridCol w="2314600"/>
              </a:tblGrid>
              <a:tr h="14049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%; 0%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438" marR="65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1. таких людей немало</a:t>
                      </a:r>
                    </a:p>
                  </a:txBody>
                  <a:tcPr marL="65438" marR="65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%;</a:t>
                      </a:r>
                      <a:r>
                        <a:rPr lang="ru-RU" sz="18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25%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438" marR="65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4. точно не знаю</a:t>
                      </a:r>
                    </a:p>
                  </a:txBody>
                  <a:tcPr marL="65438" marR="65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49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%; 0%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438" marR="65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2. может быть есть несколько человек</a:t>
                      </a:r>
                    </a:p>
                  </a:txBody>
                  <a:tcPr marL="65438" marR="65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%; 65%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438" marR="65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5. ничего подобного не знаю</a:t>
                      </a:r>
                    </a:p>
                  </a:txBody>
                  <a:tcPr marL="65438" marR="65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49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%; 0%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438" marR="65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3. это единичные случаи</a:t>
                      </a:r>
                    </a:p>
                  </a:txBody>
                  <a:tcPr marL="65438" marR="65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%; 6,6%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438" marR="65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  <a:cs typeface="Times New Roman"/>
                        </a:rPr>
                        <a:t>6.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раньше были, сейчас – нет</a:t>
                      </a:r>
                    </a:p>
                  </a:txBody>
                  <a:tcPr marL="65438" marR="65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500034" y="39507"/>
            <a:ext cx="750099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Есть ли люди, лично Вам знакомые, которые оказались в рядах радикальных, террористических организаций/групп?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08530581"/>
              </p:ext>
            </p:extLst>
          </p:nvPr>
        </p:nvGraphicFramePr>
        <p:xfrm>
          <a:off x="827584" y="1484784"/>
          <a:ext cx="1613066" cy="376807"/>
        </p:xfrm>
        <a:graphic>
          <a:graphicData uri="http://schemas.openxmlformats.org/drawingml/2006/table">
            <a:tbl>
              <a:tblPr/>
              <a:tblGrid>
                <a:gridCol w="1613066"/>
              </a:tblGrid>
              <a:tr h="3768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2016; 2017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64591634"/>
              </p:ext>
            </p:extLst>
          </p:nvPr>
        </p:nvGraphicFramePr>
        <p:xfrm>
          <a:off x="4788024" y="1412776"/>
          <a:ext cx="1613066" cy="376807"/>
        </p:xfrm>
        <a:graphic>
          <a:graphicData uri="http://schemas.openxmlformats.org/drawingml/2006/table">
            <a:tbl>
              <a:tblPr/>
              <a:tblGrid>
                <a:gridCol w="1613066"/>
              </a:tblGrid>
              <a:tr h="3768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2016; 2017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23719967"/>
              </p:ext>
            </p:extLst>
          </p:nvPr>
        </p:nvGraphicFramePr>
        <p:xfrm>
          <a:off x="539552" y="1916832"/>
          <a:ext cx="8147248" cy="4439520"/>
        </p:xfrm>
        <a:graphic>
          <a:graphicData uri="http://schemas.openxmlformats.org/drawingml/2006/table">
            <a:tbl>
              <a:tblPr/>
              <a:tblGrid>
                <a:gridCol w="1675970"/>
                <a:gridCol w="2572502"/>
                <a:gridCol w="1800200"/>
                <a:gridCol w="2098576"/>
              </a:tblGrid>
              <a:tr h="8879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%; 5%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79" marR="65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1.Из</a:t>
                      </a:r>
                      <a:r>
                        <a:rPr lang="ru-RU" sz="1800" baseline="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</a:t>
                      </a:r>
                      <a:r>
                        <a:rPr lang="ru-RU" sz="180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ниг</a:t>
                      </a:r>
                      <a:r>
                        <a:rPr lang="ru-RU" sz="18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журналов, брошюр</a:t>
                      </a:r>
                    </a:p>
                  </a:txBody>
                  <a:tcPr marL="65379" marR="65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0%;</a:t>
                      </a:r>
                      <a:r>
                        <a:rPr lang="ru-RU" sz="1800" b="1" baseline="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11,6%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79" marR="65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 от соседей, друзей</a:t>
                      </a:r>
                    </a:p>
                  </a:txBody>
                  <a:tcPr marL="65379" marR="65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79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%; 6,6%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79" marR="65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из передач радиостанций</a:t>
                      </a:r>
                    </a:p>
                  </a:txBody>
                  <a:tcPr marL="65379" marR="65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0%;</a:t>
                      </a:r>
                      <a:r>
                        <a:rPr lang="ru-RU" sz="1800" b="1" baseline="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8,3%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79" marR="65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 в учебных заведениях</a:t>
                      </a:r>
                    </a:p>
                  </a:txBody>
                  <a:tcPr marL="65379" marR="65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79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%; 60%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79" marR="65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из Интернета</a:t>
                      </a:r>
                    </a:p>
                  </a:txBody>
                  <a:tcPr marL="65379" marR="65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0%; 3,3%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79" marR="65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 от случайных людей</a:t>
                      </a:r>
                    </a:p>
                  </a:txBody>
                  <a:tcPr marL="65379" marR="65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79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%; 6,6%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79" marR="65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от религиозных наставников</a:t>
                      </a:r>
                    </a:p>
                  </a:txBody>
                  <a:tcPr marL="65379" marR="65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%; 13,3%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79" marR="65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 во время обучения за рубежом</a:t>
                      </a:r>
                    </a:p>
                  </a:txBody>
                  <a:tcPr marL="65379" marR="65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79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0; 1,6%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79" marR="65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от родственников</a:t>
                      </a:r>
                    </a:p>
                  </a:txBody>
                  <a:tcPr marL="65379" marR="65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%; 16,6%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79" marR="65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i="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10.затрудняюсь </a:t>
                      </a:r>
                      <a:r>
                        <a:rPr lang="ru-RU" sz="1800" i="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ответить</a:t>
                      </a:r>
                    </a:p>
                  </a:txBody>
                  <a:tcPr marL="65379" marR="65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1928794" y="91179"/>
            <a:ext cx="592935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Часто в радикальных, террористических организациях и группах оказывается молодежь.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Вашему мнению, как молодые люди узнают о возможности участвовать в таких группах?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36485559"/>
              </p:ext>
            </p:extLst>
          </p:nvPr>
        </p:nvGraphicFramePr>
        <p:xfrm>
          <a:off x="683568" y="1412776"/>
          <a:ext cx="1613066" cy="376807"/>
        </p:xfrm>
        <a:graphic>
          <a:graphicData uri="http://schemas.openxmlformats.org/drawingml/2006/table">
            <a:tbl>
              <a:tblPr/>
              <a:tblGrid>
                <a:gridCol w="1613066"/>
              </a:tblGrid>
              <a:tr h="3768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2016; 2017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90953814"/>
              </p:ext>
            </p:extLst>
          </p:nvPr>
        </p:nvGraphicFramePr>
        <p:xfrm>
          <a:off x="5364088" y="1484784"/>
          <a:ext cx="1613066" cy="376807"/>
        </p:xfrm>
        <a:graphic>
          <a:graphicData uri="http://schemas.openxmlformats.org/drawingml/2006/table">
            <a:tbl>
              <a:tblPr/>
              <a:tblGrid>
                <a:gridCol w="1613066"/>
              </a:tblGrid>
              <a:tr h="3768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2016; 2017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30117770"/>
              </p:ext>
            </p:extLst>
          </p:nvPr>
        </p:nvGraphicFramePr>
        <p:xfrm>
          <a:off x="539552" y="2348880"/>
          <a:ext cx="7992887" cy="3643337"/>
        </p:xfrm>
        <a:graphic>
          <a:graphicData uri="http://schemas.openxmlformats.org/drawingml/2006/table">
            <a:tbl>
              <a:tblPr/>
              <a:tblGrid>
                <a:gridCol w="1440160"/>
                <a:gridCol w="2277351"/>
                <a:gridCol w="1539073"/>
                <a:gridCol w="2736303"/>
              </a:tblGrid>
              <a:tr h="1192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0%; 0%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457" marR="65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часто</a:t>
                      </a:r>
                    </a:p>
                  </a:txBody>
                  <a:tcPr marL="65457" marR="65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%; 78,3%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457" marR="65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практически никогда</a:t>
                      </a:r>
                    </a:p>
                  </a:txBody>
                  <a:tcPr marL="65457" marR="65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55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0%; 1,6%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457" marR="65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время от времени</a:t>
                      </a:r>
                    </a:p>
                  </a:txBody>
                  <a:tcPr marL="65457" marR="65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%; 8,3%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457" marR="65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раньше такое было, сейчас - нет</a:t>
                      </a:r>
                    </a:p>
                  </a:txBody>
                  <a:tcPr marL="65457" marR="65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55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0%; 3,3%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457" marR="65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очень редко</a:t>
                      </a:r>
                    </a:p>
                  </a:txBody>
                  <a:tcPr marL="65457" marR="65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%; 8,3%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457" marR="65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 </a:t>
                      </a:r>
                      <a:r>
                        <a:rPr lang="ru-RU" sz="1800" i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затрудняюсь ответить</a:t>
                      </a:r>
                    </a:p>
                  </a:txBody>
                  <a:tcPr marL="65457" marR="65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1259632" y="404664"/>
            <a:ext cx="671517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течение последних 12 месяцев приходилось ли лично Вам сталкиваться с информацией, которую распространяют террористические организации?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41854973"/>
              </p:ext>
            </p:extLst>
          </p:nvPr>
        </p:nvGraphicFramePr>
        <p:xfrm>
          <a:off x="755576" y="1700808"/>
          <a:ext cx="1613066" cy="376807"/>
        </p:xfrm>
        <a:graphic>
          <a:graphicData uri="http://schemas.openxmlformats.org/drawingml/2006/table">
            <a:tbl>
              <a:tblPr/>
              <a:tblGrid>
                <a:gridCol w="1613066"/>
              </a:tblGrid>
              <a:tr h="3768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2016; 2017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53525744"/>
              </p:ext>
            </p:extLst>
          </p:nvPr>
        </p:nvGraphicFramePr>
        <p:xfrm>
          <a:off x="4211960" y="1772816"/>
          <a:ext cx="1613066" cy="376807"/>
        </p:xfrm>
        <a:graphic>
          <a:graphicData uri="http://schemas.openxmlformats.org/drawingml/2006/table">
            <a:tbl>
              <a:tblPr/>
              <a:tblGrid>
                <a:gridCol w="1613066"/>
              </a:tblGrid>
              <a:tr h="3768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2016; 2017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92888246"/>
              </p:ext>
            </p:extLst>
          </p:nvPr>
        </p:nvGraphicFramePr>
        <p:xfrm>
          <a:off x="467543" y="2132856"/>
          <a:ext cx="8136906" cy="3857652"/>
        </p:xfrm>
        <a:graphic>
          <a:graphicData uri="http://schemas.openxmlformats.org/drawingml/2006/table">
            <a:tbl>
              <a:tblPr/>
              <a:tblGrid>
                <a:gridCol w="1728193"/>
                <a:gridCol w="2057599"/>
                <a:gridCol w="1614809"/>
                <a:gridCol w="2736305"/>
              </a:tblGrid>
              <a:tr h="19288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%; 15%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438" marR="65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возможны</a:t>
                      </a:r>
                    </a:p>
                  </a:txBody>
                  <a:tcPr marL="65438" marR="65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%; 16,6%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438" marR="65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практически невозможны</a:t>
                      </a:r>
                    </a:p>
                  </a:txBody>
                  <a:tcPr marL="65438" marR="65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88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33,3%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438" marR="65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маловероятны</a:t>
                      </a:r>
                    </a:p>
                  </a:txBody>
                  <a:tcPr marL="65438" marR="65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%;</a:t>
                      </a:r>
                      <a:r>
                        <a:rPr lang="ru-RU" sz="1800" b="1" baseline="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35%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438" marR="65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</a:t>
                      </a:r>
                      <a:r>
                        <a:rPr lang="ru-RU" sz="1800" i="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затрудняюсь ответить</a:t>
                      </a:r>
                    </a:p>
                  </a:txBody>
                  <a:tcPr marL="65438" marR="65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1163220" y="399147"/>
            <a:ext cx="69371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Вы считаете,  могут ли произойти террористические акты в  вашем городе (поселке, селе)?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94334537"/>
              </p:ext>
            </p:extLst>
          </p:nvPr>
        </p:nvGraphicFramePr>
        <p:xfrm>
          <a:off x="611560" y="1484784"/>
          <a:ext cx="1613066" cy="376807"/>
        </p:xfrm>
        <a:graphic>
          <a:graphicData uri="http://schemas.openxmlformats.org/drawingml/2006/table">
            <a:tbl>
              <a:tblPr/>
              <a:tblGrid>
                <a:gridCol w="1613066"/>
              </a:tblGrid>
              <a:tr h="3768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2016; 2017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72393812"/>
              </p:ext>
            </p:extLst>
          </p:nvPr>
        </p:nvGraphicFramePr>
        <p:xfrm>
          <a:off x="4355976" y="1556792"/>
          <a:ext cx="1613066" cy="376807"/>
        </p:xfrm>
        <a:graphic>
          <a:graphicData uri="http://schemas.openxmlformats.org/drawingml/2006/table">
            <a:tbl>
              <a:tblPr/>
              <a:tblGrid>
                <a:gridCol w="1613066"/>
              </a:tblGrid>
              <a:tr h="3768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2016; 2017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50321489"/>
              </p:ext>
            </p:extLst>
          </p:nvPr>
        </p:nvGraphicFramePr>
        <p:xfrm>
          <a:off x="539552" y="1916832"/>
          <a:ext cx="7589248" cy="3876236"/>
        </p:xfrm>
        <a:graphic>
          <a:graphicData uri="http://schemas.openxmlformats.org/drawingml/2006/table">
            <a:tbl>
              <a:tblPr/>
              <a:tblGrid>
                <a:gridCol w="1944216"/>
                <a:gridCol w="2088232"/>
                <a:gridCol w="1571636"/>
                <a:gridCol w="1985164"/>
              </a:tblGrid>
              <a:tr h="13681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%; 3,3%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полностью защищены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%; 23,3%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совсем не защищены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4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%; 13,3%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2.по 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большей части защищены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%; 23,3%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</a:t>
                      </a:r>
                      <a:r>
                        <a:rPr lang="ru-RU" sz="1800" i="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затрудняюсь ответить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4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%; 21,6%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3.защищены 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лишь частично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1071538" y="245067"/>
            <a:ext cx="70723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Насколько Вы  чувствуете себя защищенными от террористических атак?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77257588"/>
              </p:ext>
            </p:extLst>
          </p:nvPr>
        </p:nvGraphicFramePr>
        <p:xfrm>
          <a:off x="899592" y="1484784"/>
          <a:ext cx="1613066" cy="376807"/>
        </p:xfrm>
        <a:graphic>
          <a:graphicData uri="http://schemas.openxmlformats.org/drawingml/2006/table">
            <a:tbl>
              <a:tblPr/>
              <a:tblGrid>
                <a:gridCol w="1613066"/>
              </a:tblGrid>
              <a:tr h="3768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2016; 2017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52811582"/>
              </p:ext>
            </p:extLst>
          </p:nvPr>
        </p:nvGraphicFramePr>
        <p:xfrm>
          <a:off x="4644008" y="1484784"/>
          <a:ext cx="1613066" cy="376807"/>
        </p:xfrm>
        <a:graphic>
          <a:graphicData uri="http://schemas.openxmlformats.org/drawingml/2006/table">
            <a:tbl>
              <a:tblPr/>
              <a:tblGrid>
                <a:gridCol w="1613066"/>
              </a:tblGrid>
              <a:tr h="3768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2016; 2017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785786" y="214290"/>
            <a:ext cx="77153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/>
              <a:t>На </a:t>
            </a:r>
            <a:r>
              <a:rPr lang="ru-RU" sz="2800" b="1" dirty="0" smtClean="0"/>
              <a:t>вопрос</a:t>
            </a:r>
            <a:r>
              <a:rPr lang="ru-RU" sz="2000" b="1" dirty="0" smtClean="0"/>
              <a:t>: Есть ли среди Вашего окружения люди, которые пострадали в террористических атаках?</a:t>
            </a:r>
            <a:endParaRPr lang="ru-RU" sz="2000" dirty="0" smtClean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1285860"/>
            <a:ext cx="72866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dirty="0" smtClean="0"/>
              <a:t>93,3%  - НЕТ</a:t>
            </a:r>
          </a:p>
          <a:p>
            <a:pPr>
              <a:lnSpc>
                <a:spcPct val="150000"/>
              </a:lnSpc>
            </a:pPr>
            <a:r>
              <a:rPr lang="ru-RU" sz="3600" dirty="0" smtClean="0"/>
              <a:t>1,6%    -да, пострадали мои близкие</a:t>
            </a:r>
          </a:p>
          <a:p>
            <a:pPr>
              <a:lnSpc>
                <a:spcPct val="150000"/>
              </a:lnSpc>
            </a:pPr>
            <a:r>
              <a:rPr lang="ru-RU" sz="3600" dirty="0" smtClean="0"/>
              <a:t>0%      - да, это знакомые знакомых</a:t>
            </a:r>
          </a:p>
          <a:p>
            <a:pPr>
              <a:lnSpc>
                <a:spcPct val="150000"/>
              </a:lnSpc>
            </a:pPr>
            <a:r>
              <a:rPr lang="ru-RU" sz="3600" dirty="0" smtClean="0"/>
              <a:t>5%      - затруднились ответить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4148305232"/>
              </p:ext>
            </p:extLst>
          </p:nvPr>
        </p:nvGraphicFramePr>
        <p:xfrm>
          <a:off x="0" y="1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1003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1538" y="778170"/>
            <a:ext cx="7072362" cy="8094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Вы оцениваете социально-экономическую ситуацию в Вашем регионе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сравнению с соседними регионами?</a:t>
            </a:r>
          </a:p>
          <a:p>
            <a:endParaRPr lang="ru-RU" sz="3200" dirty="0" smtClean="0">
              <a:solidFill>
                <a:srgbClr val="0070C0"/>
              </a:solidFill>
            </a:endParaRPr>
          </a:p>
          <a:p>
            <a:pPr algn="just"/>
            <a:r>
              <a:rPr lang="ru-RU" sz="3200" dirty="0" smtClean="0">
                <a:solidFill>
                  <a:srgbClr val="0070C0"/>
                </a:solidFill>
              </a:rPr>
              <a:t>73,3% </a:t>
            </a:r>
            <a:r>
              <a:rPr lang="ru-RU" sz="3200" dirty="0" smtClean="0">
                <a:solidFill>
                  <a:srgbClr val="0070C0"/>
                </a:solidFill>
              </a:rPr>
              <a:t>-лучше, чем в соседних регионах</a:t>
            </a:r>
          </a:p>
          <a:p>
            <a:pPr algn="just"/>
            <a:endParaRPr lang="ru-RU" sz="3200" dirty="0" smtClean="0">
              <a:solidFill>
                <a:srgbClr val="0070C0"/>
              </a:solidFill>
            </a:endParaRPr>
          </a:p>
          <a:p>
            <a:pPr algn="just"/>
            <a:r>
              <a:rPr lang="ru-RU" sz="3200" dirty="0" smtClean="0">
                <a:solidFill>
                  <a:srgbClr val="0070C0"/>
                </a:solidFill>
              </a:rPr>
              <a:t>20% </a:t>
            </a:r>
            <a:r>
              <a:rPr lang="ru-RU" sz="3200" dirty="0" smtClean="0">
                <a:solidFill>
                  <a:srgbClr val="0070C0"/>
                </a:solidFill>
              </a:rPr>
              <a:t>- не хуже и не лучше соседних регионов</a:t>
            </a:r>
          </a:p>
          <a:p>
            <a:endParaRPr lang="ru-RU" sz="3200" dirty="0" smtClean="0">
              <a:solidFill>
                <a:srgbClr val="0070C0"/>
              </a:solidFill>
            </a:endParaRPr>
          </a:p>
          <a:p>
            <a:r>
              <a:rPr lang="ru-RU" sz="3200" dirty="0" smtClean="0">
                <a:solidFill>
                  <a:srgbClr val="0070C0"/>
                </a:solidFill>
              </a:rPr>
              <a:t>1,6%- </a:t>
            </a:r>
            <a:r>
              <a:rPr lang="ru-RU" sz="3200" dirty="0" smtClean="0">
                <a:solidFill>
                  <a:srgbClr val="0070C0"/>
                </a:solidFill>
              </a:rPr>
              <a:t>хуже, чем в соседних регионах</a:t>
            </a:r>
          </a:p>
          <a:p>
            <a:endParaRPr lang="ru-RU" sz="3200" dirty="0" smtClean="0">
              <a:solidFill>
                <a:srgbClr val="0070C0"/>
              </a:solidFill>
            </a:endParaRPr>
          </a:p>
          <a:p>
            <a:r>
              <a:rPr lang="ru-RU" sz="3200" dirty="0" smtClean="0">
                <a:solidFill>
                  <a:srgbClr val="0070C0"/>
                </a:solidFill>
              </a:rPr>
              <a:t>6,6</a:t>
            </a:r>
            <a:r>
              <a:rPr lang="ru-RU" sz="3200" smtClean="0">
                <a:solidFill>
                  <a:srgbClr val="0070C0"/>
                </a:solidFill>
              </a:rPr>
              <a:t>%-</a:t>
            </a:r>
            <a:r>
              <a:rPr lang="ru-RU" sz="3200" smtClean="0">
                <a:solidFill>
                  <a:srgbClr val="0070C0"/>
                </a:solidFill>
              </a:rPr>
              <a:t>затруднились </a:t>
            </a:r>
            <a:r>
              <a:rPr lang="ru-RU" sz="3200" dirty="0" smtClean="0">
                <a:solidFill>
                  <a:srgbClr val="0070C0"/>
                </a:solidFill>
              </a:rPr>
              <a:t>ответить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43608" y="77143"/>
            <a:ext cx="7318026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равдивая информация того,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 происходит в регионе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38% - из местной прессы, местного телевидения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38 %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 Интернета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35% - из федерального телевидения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21% - из газет и журналов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11% - от родственников, друзей, коллег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15% - затруднились ответить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16903270"/>
              </p:ext>
            </p:extLst>
          </p:nvPr>
        </p:nvGraphicFramePr>
        <p:xfrm>
          <a:off x="251520" y="2348880"/>
          <a:ext cx="8568952" cy="3672410"/>
        </p:xfrm>
        <a:graphic>
          <a:graphicData uri="http://schemas.openxmlformats.org/drawingml/2006/table">
            <a:tbl>
              <a:tblPr/>
              <a:tblGrid>
                <a:gridCol w="3360373"/>
                <a:gridCol w="1032115"/>
                <a:gridCol w="4176464"/>
              </a:tblGrid>
              <a:tr h="6669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оптимизм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10%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20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20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напряжение  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5%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09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раздражение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 возмущение     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10%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09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безразличие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 апатия             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1,6%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09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воодушевление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1,6%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 гордость         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3%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09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беспокойство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 подавленность  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0  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018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r>
                        <a:rPr lang="ru-RU" sz="200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вера </a:t>
                      </a:r>
                      <a:r>
                        <a:rPr lang="ru-RU" sz="20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торжество 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справедливости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8%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r>
                        <a:rPr lang="ru-RU" sz="2000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20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уверенность в 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будущем         20%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539552" y="332656"/>
            <a:ext cx="7648426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Россия,  как и многие другие страны, переживает сейчас нелегкие времена.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Какие чувства лично у Вас вызывает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ситуация в стране?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34632680"/>
              </p:ext>
            </p:extLst>
          </p:nvPr>
        </p:nvGraphicFramePr>
        <p:xfrm>
          <a:off x="323528" y="1340767"/>
          <a:ext cx="8568953" cy="5261086"/>
        </p:xfrm>
        <a:graphic>
          <a:graphicData uri="http://schemas.openxmlformats.org/drawingml/2006/table">
            <a:tbl>
              <a:tblPr/>
              <a:tblGrid>
                <a:gridCol w="1584176"/>
                <a:gridCol w="2736304"/>
                <a:gridCol w="1296144"/>
                <a:gridCol w="2952329"/>
              </a:tblGrid>
              <a:tr h="657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%; 51,6%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8" marR="66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1.безработица</a:t>
                      </a:r>
                    </a:p>
                  </a:txBody>
                  <a:tcPr marL="66308" marR="66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%; 8,3%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8" marR="66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 недостаток демократии, свободы слова</a:t>
                      </a:r>
                    </a:p>
                  </a:txBody>
                  <a:tcPr marL="66308" marR="66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856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%;  21,6%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8" marR="66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2.загрязнение окружающей среды, плохое качество воды, воздуха</a:t>
                      </a:r>
                    </a:p>
                  </a:txBody>
                  <a:tcPr marL="66308" marR="66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0 %;  5%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8" marR="66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 отношения между людьми разных национальностей, религий</a:t>
                      </a:r>
                    </a:p>
                  </a:txBody>
                  <a:tcPr marL="66308" marR="66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15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%; 58,3%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8" marR="66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3.разрыв в доходах между бедными и богатыми</a:t>
                      </a:r>
                    </a:p>
                  </a:txBody>
                  <a:tcPr marL="66308" marR="66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%; 13,3%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8" marR="66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 произвол чиновников, правоохранительных органов </a:t>
                      </a:r>
                    </a:p>
                  </a:txBody>
                  <a:tcPr marL="66308" marR="66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7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%; 10%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8" marR="66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разгул преступности</a:t>
                      </a:r>
                    </a:p>
                  </a:txBody>
                  <a:tcPr marL="66308" marR="66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%; 10%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8" marR="66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 наркомания среди молодежи</a:t>
                      </a:r>
                    </a:p>
                  </a:txBody>
                  <a:tcPr marL="66308" marR="66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7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%;  8,3%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8" marR="66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жесткое обращение в семье, с детьми</a:t>
                      </a:r>
                    </a:p>
                  </a:txBody>
                  <a:tcPr marL="66308" marR="66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%; 15%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8" marR="66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 пьянство, алкоголизм</a:t>
                      </a:r>
                    </a:p>
                  </a:txBody>
                  <a:tcPr marL="66308" marR="66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7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%; 18,3%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8" marR="66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 угроза террористических актов</a:t>
                      </a:r>
                    </a:p>
                  </a:txBody>
                  <a:tcPr marL="66308" marR="66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%; 23,3%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8" marR="66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13. отсутствие равенства перед законом</a:t>
                      </a:r>
                    </a:p>
                  </a:txBody>
                  <a:tcPr marL="66308" marR="66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856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%;  18,3%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8" marR="66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 коррупция </a:t>
                      </a:r>
                    </a:p>
                  </a:txBody>
                  <a:tcPr marL="66308" marR="66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%; 20%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8" marR="66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 упадок нравов, обилие сцен насилия и жестокости на телевидении, в кино  </a:t>
                      </a:r>
                    </a:p>
                  </a:txBody>
                  <a:tcPr marL="66308" marR="66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1619672" y="188640"/>
            <a:ext cx="55007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Какие проблемы общества лично Вам кажутся самыми острыми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?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23100496"/>
              </p:ext>
            </p:extLst>
          </p:nvPr>
        </p:nvGraphicFramePr>
        <p:xfrm>
          <a:off x="467544" y="908720"/>
          <a:ext cx="1613066" cy="376807"/>
        </p:xfrm>
        <a:graphic>
          <a:graphicData uri="http://schemas.openxmlformats.org/drawingml/2006/table">
            <a:tbl>
              <a:tblPr/>
              <a:tblGrid>
                <a:gridCol w="1613066"/>
              </a:tblGrid>
              <a:tr h="3768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2016; 2017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44850822"/>
              </p:ext>
            </p:extLst>
          </p:nvPr>
        </p:nvGraphicFramePr>
        <p:xfrm>
          <a:off x="4644008" y="908720"/>
          <a:ext cx="1613066" cy="376807"/>
        </p:xfrm>
        <a:graphic>
          <a:graphicData uri="http://schemas.openxmlformats.org/drawingml/2006/table">
            <a:tbl>
              <a:tblPr/>
              <a:tblGrid>
                <a:gridCol w="1613066"/>
              </a:tblGrid>
              <a:tr h="3768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2016; 2017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10930832"/>
              </p:ext>
            </p:extLst>
          </p:nvPr>
        </p:nvGraphicFramePr>
        <p:xfrm>
          <a:off x="714348" y="1714488"/>
          <a:ext cx="7715307" cy="3498182"/>
        </p:xfrm>
        <a:graphic>
          <a:graphicData uri="http://schemas.openxmlformats.org/drawingml/2006/table">
            <a:tbl>
              <a:tblPr/>
              <a:tblGrid>
                <a:gridCol w="1553396"/>
                <a:gridCol w="2520280"/>
                <a:gridCol w="1512168"/>
                <a:gridCol w="2129463"/>
              </a:tblGrid>
              <a:tr h="1426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0%; 1,6%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2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очень напряженные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71%; 53,3%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3.практически </a:t>
                      </a:r>
                      <a:r>
                        <a:rPr lang="ru-RU" sz="20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нет никакого напряжения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17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19%; 13,3%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2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время от времени возникают проблемы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9%; 23,3%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i="0" dirty="0" smtClean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i="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</a:t>
                      </a:r>
                      <a:r>
                        <a:rPr lang="ru-RU" sz="2000" i="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затрудняюсь ответить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1785918" y="0"/>
            <a:ext cx="578647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вы оцениваете состояние межнациональных отношений в вашем регионе?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34799649"/>
              </p:ext>
            </p:extLst>
          </p:nvPr>
        </p:nvGraphicFramePr>
        <p:xfrm>
          <a:off x="827584" y="1196752"/>
          <a:ext cx="1613066" cy="432048"/>
        </p:xfrm>
        <a:graphic>
          <a:graphicData uri="http://schemas.openxmlformats.org/drawingml/2006/table">
            <a:tbl>
              <a:tblPr/>
              <a:tblGrid>
                <a:gridCol w="1613066"/>
              </a:tblGrid>
              <a:tr h="4320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2016; 2017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28933280"/>
              </p:ext>
            </p:extLst>
          </p:nvPr>
        </p:nvGraphicFramePr>
        <p:xfrm>
          <a:off x="4860032" y="1196752"/>
          <a:ext cx="1397569" cy="432048"/>
        </p:xfrm>
        <a:graphic>
          <a:graphicData uri="http://schemas.openxmlformats.org/drawingml/2006/table">
            <a:tbl>
              <a:tblPr/>
              <a:tblGrid>
                <a:gridCol w="1397569"/>
              </a:tblGrid>
              <a:tr h="4320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2016; 2017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73906372"/>
              </p:ext>
            </p:extLst>
          </p:nvPr>
        </p:nvGraphicFramePr>
        <p:xfrm>
          <a:off x="251519" y="1340767"/>
          <a:ext cx="8297175" cy="4752530"/>
        </p:xfrm>
        <a:graphic>
          <a:graphicData uri="http://schemas.openxmlformats.org/drawingml/2006/table">
            <a:tbl>
              <a:tblPr/>
              <a:tblGrid>
                <a:gridCol w="1368153"/>
                <a:gridCol w="3071614"/>
                <a:gridCol w="1464890"/>
                <a:gridCol w="2392518"/>
              </a:tblGrid>
              <a:tr h="13666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38%; 31,6%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60" marR="65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1.радикальные 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исламские группировки, находящиеся за пределами России</a:t>
                      </a:r>
                    </a:p>
                  </a:txBody>
                  <a:tcPr marL="65360" marR="65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16%; 5%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60" marR="65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16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русские националистические  организации</a:t>
                      </a:r>
                    </a:p>
                  </a:txBody>
                  <a:tcPr marL="65360" marR="65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90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22,5%; 15%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60" marR="65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2.радикальные 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исламские группировки, находящиеся на территории России</a:t>
                      </a:r>
                    </a:p>
                  </a:txBody>
                  <a:tcPr marL="65360" marR="65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9%; 5%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60" marR="65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политические противники режима</a:t>
                      </a:r>
                    </a:p>
                  </a:txBody>
                  <a:tcPr marL="65360" marR="65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62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16%; 6,6%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60" marR="65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американские спецслужбы</a:t>
                      </a:r>
                    </a:p>
                  </a:txBody>
                  <a:tcPr marL="65360" marR="65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16%; 6,6%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60" marR="65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обычные люди, доведенные до отчаяния </a:t>
                      </a:r>
                    </a:p>
                  </a:txBody>
                  <a:tcPr marL="65360" marR="65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0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13%; 0%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60" marR="65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российские спецслужбы </a:t>
                      </a:r>
                    </a:p>
                  </a:txBody>
                  <a:tcPr marL="65360" marR="65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22,5%; 23,3%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60" marR="65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 i="1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1600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600" i="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затрудняюсь </a:t>
                      </a:r>
                      <a:r>
                        <a:rPr lang="ru-RU" sz="1600" i="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ответить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600" i="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60" marR="65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1785918" y="0"/>
            <a:ext cx="65722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Кто является организаторами террористических актов в России?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24336907"/>
              </p:ext>
            </p:extLst>
          </p:nvPr>
        </p:nvGraphicFramePr>
        <p:xfrm>
          <a:off x="251520" y="836713"/>
          <a:ext cx="1613066" cy="376807"/>
        </p:xfrm>
        <a:graphic>
          <a:graphicData uri="http://schemas.openxmlformats.org/drawingml/2006/table">
            <a:tbl>
              <a:tblPr/>
              <a:tblGrid>
                <a:gridCol w="1613066"/>
              </a:tblGrid>
              <a:tr h="3768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2016; 2017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76337019"/>
              </p:ext>
            </p:extLst>
          </p:nvPr>
        </p:nvGraphicFramePr>
        <p:xfrm>
          <a:off x="4644008" y="908720"/>
          <a:ext cx="1613066" cy="360040"/>
        </p:xfrm>
        <a:graphic>
          <a:graphicData uri="http://schemas.openxmlformats.org/drawingml/2006/table">
            <a:tbl>
              <a:tblPr/>
              <a:tblGrid>
                <a:gridCol w="1613066"/>
              </a:tblGrid>
              <a:tr h="360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2016; 2017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39806874"/>
              </p:ext>
            </p:extLst>
          </p:nvPr>
        </p:nvGraphicFramePr>
        <p:xfrm>
          <a:off x="395536" y="1442887"/>
          <a:ext cx="8064895" cy="4334220"/>
        </p:xfrm>
        <a:graphic>
          <a:graphicData uri="http://schemas.openxmlformats.org/drawingml/2006/table">
            <a:tbl>
              <a:tblPr/>
              <a:tblGrid>
                <a:gridCol w="1440160"/>
                <a:gridCol w="2664296"/>
                <a:gridCol w="1368152"/>
                <a:gridCol w="2592287"/>
              </a:tblGrid>
              <a:tr h="6720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6%; 13,3%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99" marR="653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желание отомстить</a:t>
                      </a:r>
                    </a:p>
                  </a:txBody>
                  <a:tcPr marL="65399" marR="653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%; 15%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99" marR="653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 неверие в то, что проблему  можно решить мирным путем</a:t>
                      </a:r>
                    </a:p>
                  </a:txBody>
                  <a:tcPr marL="65399" marR="653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20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%; 11,6%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99" marR="653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2.отчаяние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безысходность</a:t>
                      </a:r>
                    </a:p>
                  </a:txBody>
                  <a:tcPr marL="65399" marR="653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%; 23,3%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99" marR="653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 религиозные идеи</a:t>
                      </a:r>
                    </a:p>
                  </a:txBody>
                  <a:tcPr marL="65399" marR="653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20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%; 15%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99" marR="653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безрассудство</a:t>
                      </a:r>
                    </a:p>
                  </a:txBody>
                  <a:tcPr marL="65399" marR="653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%; 3,3%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99" marR="653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9.ощущение 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несправедливости и произвола</a:t>
                      </a:r>
                    </a:p>
                  </a:txBody>
                  <a:tcPr marL="65399" marR="653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20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0; 10%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99" marR="653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служение идеалам</a:t>
                      </a:r>
                    </a:p>
                  </a:txBody>
                  <a:tcPr marL="65399" marR="653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%; 11,6%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99" marR="653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 это жертвы шантажа, насилия</a:t>
                      </a:r>
                    </a:p>
                  </a:txBody>
                  <a:tcPr marL="65399" marR="653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20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%; 26,6%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99" marR="653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5.материальное 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вознаграждение </a:t>
                      </a:r>
                    </a:p>
                  </a:txBody>
                  <a:tcPr marL="65399" marR="653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%; 23,3%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99" marR="653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 </a:t>
                      </a:r>
                      <a:r>
                        <a:rPr lang="ru-RU" sz="1800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затрудняюсь ответить</a:t>
                      </a:r>
                    </a:p>
                  </a:txBody>
                  <a:tcPr marL="65399" marR="653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20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%; 1,6%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99" marR="653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6.готовность  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 самопожертвованию</a:t>
                      </a:r>
                    </a:p>
                  </a:txBody>
                  <a:tcPr marL="65399" marR="653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99" marR="653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99" marR="653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1475656" y="188640"/>
            <a:ext cx="671517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Вы думаете, что приводит обычных людей  в радикальные, террористические организации/группы?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6165304"/>
            <a:ext cx="31683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Дополнили</a:t>
            </a:r>
            <a:r>
              <a:rPr lang="ru-RU" sz="14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нежелание работать</a:t>
            </a:r>
            <a:endParaRPr lang="ru-RU" sz="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50433220"/>
              </p:ext>
            </p:extLst>
          </p:nvPr>
        </p:nvGraphicFramePr>
        <p:xfrm>
          <a:off x="467544" y="908720"/>
          <a:ext cx="1613066" cy="376807"/>
        </p:xfrm>
        <a:graphic>
          <a:graphicData uri="http://schemas.openxmlformats.org/drawingml/2006/table">
            <a:tbl>
              <a:tblPr/>
              <a:tblGrid>
                <a:gridCol w="1613066"/>
              </a:tblGrid>
              <a:tr h="3768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2016; 2017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95379186"/>
              </p:ext>
            </p:extLst>
          </p:nvPr>
        </p:nvGraphicFramePr>
        <p:xfrm>
          <a:off x="4499992" y="985312"/>
          <a:ext cx="1613066" cy="376807"/>
        </p:xfrm>
        <a:graphic>
          <a:graphicData uri="http://schemas.openxmlformats.org/drawingml/2006/table">
            <a:tbl>
              <a:tblPr/>
              <a:tblGrid>
                <a:gridCol w="1613066"/>
              </a:tblGrid>
              <a:tr h="3768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2016; 2017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3599</TotalTime>
  <Words>1086</Words>
  <Application>Microsoft Office PowerPoint</Application>
  <PresentationFormat>Экран (4:3)</PresentationFormat>
  <Paragraphs>273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исполнении Комплексной республиканской антикоррупционной программы  на 2012-2014г.</dc:title>
  <dc:creator>Гузель Ильдарханова</dc:creator>
  <cp:lastModifiedBy>Gulshat.N</cp:lastModifiedBy>
  <cp:revision>229</cp:revision>
  <dcterms:created xsi:type="dcterms:W3CDTF">2012-09-22T18:54:13Z</dcterms:created>
  <dcterms:modified xsi:type="dcterms:W3CDTF">2017-03-20T15:48:55Z</dcterms:modified>
</cp:coreProperties>
</file>